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Lst>
  <p:sldSz cy="3981450" cx="7620000"/>
  <p:notesSz cx="6858000" cy="9144000"/>
  <p:embeddedFontLst>
    <p:embeddedFont>
      <p:font typeface="Open Sans"/>
      <p:regular r:id="rId70"/>
      <p:bold r:id="rId71"/>
      <p:italic r:id="rId72"/>
      <p:boldItalic r:id="rId7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GoogleSlidesCustomDataVersion2">
      <go:slidesCustomData xmlns:go="http://customooxmlschemas.google.com/" r:id="rId74" roundtripDataSignature="AMtx7mjW2s3PVgY1MOmk9FmtAe47uw3sc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OpenSans-boldItalic.fntdata"/><Relationship Id="rId72" Type="http://schemas.openxmlformats.org/officeDocument/2006/relationships/font" Target="fonts/OpenSans-italic.fntdata"/><Relationship Id="rId31" Type="http://schemas.openxmlformats.org/officeDocument/2006/relationships/slide" Target="slides/slide26.xml"/><Relationship Id="rId30" Type="http://schemas.openxmlformats.org/officeDocument/2006/relationships/slide" Target="slides/slide25.xml"/><Relationship Id="rId74" Type="http://customschemas.google.com/relationships/presentationmetadata" Target="metadata"/><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bold.fntdata"/><Relationship Id="rId70" Type="http://schemas.openxmlformats.org/officeDocument/2006/relationships/font" Target="fonts/OpenSans-regular.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f89bd3b56d_3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f89bd3b56d_3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ee256591df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gee256591d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ee256591df_0_1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gee256591df_0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ee256591df_0_2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gee256591df_0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ee256591df_0_3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gee256591df_0_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ee256591df_0_5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gee256591df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edaf2065a5_1_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gedaf2065a5_1_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edaf2065a5_1_6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gedaf2065a5_1_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edaf2065a5_1_7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gedaf2065a5_1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edaf2065a5_1_8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gedaf2065a5_1_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edaf2065a5_1_9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gedaf2065a5_1_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edaf2065a5_1_10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gedaf2065a5_1_1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edaf2065a5_1_1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gedaf2065a5_1_1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11141fa9eb0_0_27: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g11141fa9eb0_0_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ee256591df_0_6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gee256591df_0_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ee2322c6bf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gee2322c6b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ee2322c6bf_0_1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gee2322c6bf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ee2322c6bf_0_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gee2322c6bf_0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f3250da317_1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gf3250da317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ee2322c6bf_0_3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gee2322c6bf_0_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edaf2065a5_1_1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gedaf2065a5_1_1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gedaf2065a5_1_19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gedaf2065a5_1_1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edaf2065a5_1_14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gedaf2065a5_1_1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edaf2065a5_1_1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gedaf2065a5_1_1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edaf2065a5_1_16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gedaf2065a5_1_1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gedaf2065a5_1_17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8" name="Google Shape;438;gedaf2065a5_1_1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edaf2065a5_1_18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9" name="Google Shape;449;gedaf2065a5_1_1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gee2322c6bf_0_4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0" name="Google Shape;460;gee2322c6bf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ee2322c6bf_0_5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1" name="Google Shape;471;gee2322c6bf_0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f89bd3b56d_3_1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gf89bd3b56d_3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gee2322c6bf_0_6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2" name="Google Shape;482;gee2322c6bf_0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gee2322c6bf_0_7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3" name="Google Shape;493;gee2322c6bf_0_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gee2322c6bf_0_8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4" name="Google Shape;504;gee2322c6bf_0_8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gedaf2065a5_1_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5" name="Google Shape;515;gedaf2065a5_1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gedaf2065a5_1_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6" name="Google Shape;526;gedaf2065a5_1_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gee2322c6bf_0_9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7" name="Google Shape;537;gee2322c6bf_0_9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ee2322c6bf_0_1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8" name="Google Shape;548;gee2322c6bf_0_1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ee2322c6bf_0_12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9" name="Google Shape;559;gee2322c6bf_0_1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 name="Shape 568"/>
        <p:cNvGrpSpPr/>
        <p:nvPr/>
      </p:nvGrpSpPr>
      <p:grpSpPr>
        <a:xfrm>
          <a:off x="0" y="0"/>
          <a:ext cx="0" cy="0"/>
          <a:chOff x="0" y="0"/>
          <a:chExt cx="0" cy="0"/>
        </a:xfrm>
      </p:grpSpPr>
      <p:sp>
        <p:nvSpPr>
          <p:cNvPr id="569" name="Google Shape;569;gee2322c6bf_0_1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0" name="Google Shape;570;gee2322c6bf_0_1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ee2322c6bf_0_14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1" name="Google Shape;581;gee2322c6bf_0_1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gee2322c6bf_0_15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2" name="Google Shape;592;gee2322c6bf_0_1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1" name="Shape 601"/>
        <p:cNvGrpSpPr/>
        <p:nvPr/>
      </p:nvGrpSpPr>
      <p:grpSpPr>
        <a:xfrm>
          <a:off x="0" y="0"/>
          <a:ext cx="0" cy="0"/>
          <a:chOff x="0" y="0"/>
          <a:chExt cx="0" cy="0"/>
        </a:xfrm>
      </p:grpSpPr>
      <p:sp>
        <p:nvSpPr>
          <p:cNvPr id="602" name="Google Shape;602;gedaf2065a5_1_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3" name="Google Shape;603;gedaf2065a5_1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2" name="Shape 612"/>
        <p:cNvGrpSpPr/>
        <p:nvPr/>
      </p:nvGrpSpPr>
      <p:grpSpPr>
        <a:xfrm>
          <a:off x="0" y="0"/>
          <a:ext cx="0" cy="0"/>
          <a:chOff x="0" y="0"/>
          <a:chExt cx="0" cy="0"/>
        </a:xfrm>
      </p:grpSpPr>
      <p:sp>
        <p:nvSpPr>
          <p:cNvPr id="613" name="Google Shape;613;gedaf2065a5_1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4" name="Google Shape;614;gedaf2065a5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3" name="Shape 623"/>
        <p:cNvGrpSpPr/>
        <p:nvPr/>
      </p:nvGrpSpPr>
      <p:grpSpPr>
        <a:xfrm>
          <a:off x="0" y="0"/>
          <a:ext cx="0" cy="0"/>
          <a:chOff x="0" y="0"/>
          <a:chExt cx="0" cy="0"/>
        </a:xfrm>
      </p:grpSpPr>
      <p:sp>
        <p:nvSpPr>
          <p:cNvPr id="624" name="Google Shape;624;g2fe85b0fbe1_0_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5" name="Google Shape;625;g2fe85b0fbe1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g2fe85b0fbe1_0_1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6" name="Google Shape;636;g2fe85b0fbe1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5" name="Shape 645"/>
        <p:cNvGrpSpPr/>
        <p:nvPr/>
      </p:nvGrpSpPr>
      <p:grpSpPr>
        <a:xfrm>
          <a:off x="0" y="0"/>
          <a:ext cx="0" cy="0"/>
          <a:chOff x="0" y="0"/>
          <a:chExt cx="0" cy="0"/>
        </a:xfrm>
      </p:grpSpPr>
      <p:sp>
        <p:nvSpPr>
          <p:cNvPr id="646" name="Google Shape;646;g2fe85b0fbe1_0_2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7" name="Google Shape;647;g2fe85b0fbe1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6" name="Shape 656"/>
        <p:cNvGrpSpPr/>
        <p:nvPr/>
      </p:nvGrpSpPr>
      <p:grpSpPr>
        <a:xfrm>
          <a:off x="0" y="0"/>
          <a:ext cx="0" cy="0"/>
          <a:chOff x="0" y="0"/>
          <a:chExt cx="0" cy="0"/>
        </a:xfrm>
      </p:grpSpPr>
      <p:sp>
        <p:nvSpPr>
          <p:cNvPr id="657" name="Google Shape;657;g2fe85b0fbe1_0_3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8" name="Google Shape;658;g2fe85b0fbe1_0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g2fe85b0fbe1_0_4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9" name="Google Shape;669;g2fe85b0fbe1_0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8" name="Shape 678"/>
        <p:cNvGrpSpPr/>
        <p:nvPr/>
      </p:nvGrpSpPr>
      <p:grpSpPr>
        <a:xfrm>
          <a:off x="0" y="0"/>
          <a:ext cx="0" cy="0"/>
          <a:chOff x="0" y="0"/>
          <a:chExt cx="0" cy="0"/>
        </a:xfrm>
      </p:grpSpPr>
      <p:sp>
        <p:nvSpPr>
          <p:cNvPr id="679" name="Google Shape;679;g2fe85b0fbe1_0_5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0" name="Google Shape;680;g2fe85b0fbe1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9" name="Shape 689"/>
        <p:cNvGrpSpPr/>
        <p:nvPr/>
      </p:nvGrpSpPr>
      <p:grpSpPr>
        <a:xfrm>
          <a:off x="0" y="0"/>
          <a:ext cx="0" cy="0"/>
          <a:chOff x="0" y="0"/>
          <a:chExt cx="0" cy="0"/>
        </a:xfrm>
      </p:grpSpPr>
      <p:sp>
        <p:nvSpPr>
          <p:cNvPr id="690" name="Google Shape;690;g2fe85b0fbe1_0_6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1" name="Google Shape;691;g2fe85b0fbe1_0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0" name="Shape 700"/>
        <p:cNvGrpSpPr/>
        <p:nvPr/>
      </p:nvGrpSpPr>
      <p:grpSpPr>
        <a:xfrm>
          <a:off x="0" y="0"/>
          <a:ext cx="0" cy="0"/>
          <a:chOff x="0" y="0"/>
          <a:chExt cx="0" cy="0"/>
        </a:xfrm>
      </p:grpSpPr>
      <p:sp>
        <p:nvSpPr>
          <p:cNvPr id="701" name="Google Shape;701;g2fe85b0fbe1_0_7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2" name="Google Shape;702;g2fe85b0fbe1_0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g2fe85b0fbe1_0_8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3" name="Google Shape;713;g2fe85b0fbe1_0_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g2fe85b0fbe1_0_9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4" name="Google Shape;724;g2fe85b0fbe1_0_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g2fe85b0fbe1_0_10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5" name="Google Shape;735;g2fe85b0fbe1_0_10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4" name="Shape 744"/>
        <p:cNvGrpSpPr/>
        <p:nvPr/>
      </p:nvGrpSpPr>
      <p:grpSpPr>
        <a:xfrm>
          <a:off x="0" y="0"/>
          <a:ext cx="0" cy="0"/>
          <a:chOff x="0" y="0"/>
          <a:chExt cx="0" cy="0"/>
        </a:xfrm>
      </p:grpSpPr>
      <p:sp>
        <p:nvSpPr>
          <p:cNvPr id="745" name="Google Shape;745;g11141fa9eb0_0_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6" name="Google Shape;746;g11141fa9eb0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1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1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4"/>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24"/>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2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16"/>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1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1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17"/>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1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1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18"/>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18"/>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1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19"/>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1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20"/>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20"/>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2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21"/>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2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2"/>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22"/>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22"/>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22"/>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2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3"/>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2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1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1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image" Target="../media/image5.png"/><Relationship Id="rId6"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png"/><Relationship Id="rId4" Type="http://schemas.openxmlformats.org/officeDocument/2006/relationships/hyperlink" Target="https://sdgs.un.org/goals/goal4"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zenodo.org/record/5906818"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1.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1.png"/></Relationships>
</file>

<file path=ppt/slides/_rels/slide64.xml.rels><?xml version="1.0" encoding="UTF-8" standalone="yes"?><Relationships xmlns="http://schemas.openxmlformats.org/package/2006/relationships"><Relationship Id="rId11" Type="http://schemas.openxmlformats.org/officeDocument/2006/relationships/hyperlink" Target="https://sparceurope.org/what-we-do/open-education/europeannetwork-openeducation-librarians/" TargetMode="External"/><Relationship Id="rId10" Type="http://schemas.openxmlformats.org/officeDocument/2006/relationships/hyperlink" Target="https://sparceurope.org/" TargetMode="External"/><Relationship Id="rId13" Type="http://schemas.openxmlformats.org/officeDocument/2006/relationships/hyperlink" Target="https://creativecommons.org/licenses/by/4.0/" TargetMode="External"/><Relationship Id="rId12" Type="http://schemas.openxmlformats.org/officeDocument/2006/relationships/hyperlink" Target="https://sparceurope.org/what-we-do/open-education/europeannetwork-openeducation-librarians/" TargetMode="External"/><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hyperlink" Target="https://sparceurope.org/" TargetMode="External"/><Relationship Id="rId15" Type="http://schemas.openxmlformats.org/officeDocument/2006/relationships/hyperlink" Target="https://creativecommons.org/licenses/by/4.0/" TargetMode="External"/><Relationship Id="rId14" Type="http://schemas.openxmlformats.org/officeDocument/2006/relationships/hyperlink" Target="https://creativecommons.org/licenses/by/4.0/" TargetMode="External"/><Relationship Id="rId16" Type="http://schemas.openxmlformats.org/officeDocument/2006/relationships/hyperlink" Target="https://creativecommons.org/licenses/by/4.0/" TargetMode="External"/><Relationship Id="rId5" Type="http://schemas.openxmlformats.org/officeDocument/2006/relationships/image" Target="../media/image5.png"/><Relationship Id="rId6" Type="http://schemas.openxmlformats.org/officeDocument/2006/relationships/image" Target="../media/image19.png"/><Relationship Id="rId7" Type="http://schemas.openxmlformats.org/officeDocument/2006/relationships/hyperlink" Target="https://doi.org/10.5281/zenodo.5568482" TargetMode="External"/><Relationship Id="rId8" Type="http://schemas.openxmlformats.org/officeDocument/2006/relationships/hyperlink" Target="https://doi.org/10.5281/zenodo.5568482"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gf89bd3b56d_3_0"/>
          <p:cNvSpPr txBox="1"/>
          <p:nvPr/>
        </p:nvSpPr>
        <p:spPr>
          <a:xfrm>
            <a:off x="3498350" y="340450"/>
            <a:ext cx="3863084" cy="1319754"/>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600"/>
              <a:buFont typeface="Arial"/>
              <a:buNone/>
            </a:pPr>
            <a:r>
              <a:rPr b="1" i="0" lang="en" sz="3600" u="none" cap="none" strike="noStrike">
                <a:solidFill>
                  <a:srgbClr val="004993"/>
                </a:solidFill>
                <a:latin typeface="Open Sans"/>
                <a:ea typeface="Open Sans"/>
                <a:cs typeface="Open Sans"/>
                <a:sym typeface="Open Sans"/>
              </a:rPr>
              <a:t>ІНСТРУМЕНТИ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ENOEL </a:t>
            </a:r>
            <a:r>
              <a:rPr b="1" i="0" lang="en" sz="3700" u="none" cap="none" strike="noStrike">
                <a:solidFill>
                  <a:srgbClr val="004993"/>
                </a:solidFill>
                <a:latin typeface="Open Sans"/>
                <a:ea typeface="Open Sans"/>
                <a:cs typeface="Open Sans"/>
                <a:sym typeface="Open Sans"/>
              </a:rPr>
              <a:t> </a:t>
            </a:r>
            <a:endParaRPr b="1" i="0" sz="3700" u="none" cap="none" strike="noStrike">
              <a:solidFill>
                <a:srgbClr val="004993"/>
              </a:solidFill>
              <a:latin typeface="Open Sans"/>
              <a:ea typeface="Open Sans"/>
              <a:cs typeface="Open Sans"/>
              <a:sym typeface="Open Sans"/>
            </a:endParaRPr>
          </a:p>
        </p:txBody>
      </p:sp>
      <p:sp>
        <p:nvSpPr>
          <p:cNvPr id="55" name="Google Shape;55;gf89bd3b56d_3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6" name="Google Shape;56;gf89bd3b56d_3_0"/>
          <p:cNvPicPr preferRelativeResize="0"/>
          <p:nvPr/>
        </p:nvPicPr>
        <p:blipFill rotWithShape="1">
          <a:blip r:embed="rId3">
            <a:alphaModFix/>
          </a:blip>
          <a:srcRect b="0" l="0" r="0" t="0"/>
          <a:stretch/>
        </p:blipFill>
        <p:spPr>
          <a:xfrm>
            <a:off x="1323263" y="426538"/>
            <a:ext cx="2053626" cy="1559049"/>
          </a:xfrm>
          <a:prstGeom prst="rect">
            <a:avLst/>
          </a:prstGeom>
          <a:noFill/>
          <a:ln>
            <a:noFill/>
          </a:ln>
        </p:spPr>
      </p:pic>
      <p:cxnSp>
        <p:nvCxnSpPr>
          <p:cNvPr id="57" name="Google Shape;57;gf89bd3b56d_3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 name="Google Shape;58;gf89bd3b56d_3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59" name="Google Shape;59;gf89bd3b56d_3_0"/>
          <p:cNvSpPr txBox="1"/>
          <p:nvPr/>
        </p:nvSpPr>
        <p:spPr>
          <a:xfrm>
            <a:off x="322900" y="2556249"/>
            <a:ext cx="6988500" cy="765756"/>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2000"/>
              <a:buFont typeface="Arial"/>
              <a:buNone/>
            </a:pPr>
            <a:r>
              <a:rPr b="1" i="0" lang="en" sz="2000" u="none" cap="none" strike="noStrike">
                <a:solidFill>
                  <a:srgbClr val="004993"/>
                </a:solidFill>
                <a:latin typeface="Open Sans"/>
                <a:ea typeface="Open Sans"/>
                <a:cs typeface="Open Sans"/>
                <a:sym typeface="Open Sans"/>
              </a:rPr>
              <a:t>Шаблони для адвокації Відкритої освіти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en" sz="2000" u="none" cap="none" strike="noStrike">
                <a:solidFill>
                  <a:srgbClr val="004993"/>
                </a:solidFill>
                <a:highlight>
                  <a:schemeClr val="lt1"/>
                </a:highlight>
                <a:latin typeface="Open Sans"/>
                <a:ea typeface="Open Sans"/>
                <a:cs typeface="Open Sans"/>
                <a:sym typeface="Open Sans"/>
              </a:rPr>
              <a:t>(Open Education, OE)</a:t>
            </a:r>
            <a:endParaRPr b="1" i="0" sz="2000" u="none" cap="none" strike="noStrike">
              <a:solidFill>
                <a:srgbClr val="004993"/>
              </a:solidFill>
              <a:highlight>
                <a:schemeClr val="lt1"/>
              </a:highlight>
              <a:latin typeface="Open Sans"/>
              <a:ea typeface="Open Sans"/>
              <a:cs typeface="Open Sans"/>
              <a:sym typeface="Open Sans"/>
            </a:endParaRPr>
          </a:p>
        </p:txBody>
      </p:sp>
      <p:pic>
        <p:nvPicPr>
          <p:cNvPr id="60" name="Google Shape;60;gf89bd3b56d_3_0"/>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1" name="Google Shape;61;gf89bd3b56d_3_0"/>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62" name="Google Shape;62;gf89bd3b56d_3_0"/>
          <p:cNvSpPr txBox="1"/>
          <p:nvPr/>
        </p:nvSpPr>
        <p:spPr>
          <a:xfrm>
            <a:off x="1201802" y="285027"/>
            <a:ext cx="2070600" cy="21666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2800"/>
              <a:buFont typeface="Arial"/>
              <a:buNone/>
            </a:pPr>
            <a:r>
              <a:rPr b="1" lang="en" sz="2800">
                <a:solidFill>
                  <a:schemeClr val="lt1"/>
                </a:solidFill>
                <a:latin typeface="Open Sans"/>
                <a:ea typeface="Open Sans"/>
                <a:cs typeface="Open Sans"/>
                <a:sym typeface="Open Sans"/>
              </a:rPr>
              <a:t>BOP</a:t>
            </a:r>
            <a:r>
              <a:rPr b="1" i="0" lang="en" sz="2800" u="none" cap="none" strike="noStrike">
                <a:solidFill>
                  <a:schemeClr val="lt1"/>
                </a:solidFill>
                <a:latin typeface="Open Sans"/>
                <a:ea typeface="Open Sans"/>
                <a:cs typeface="Open Sans"/>
                <a:sym typeface="Open Sans"/>
              </a:rPr>
              <a:t> –</a:t>
            </a:r>
            <a:r>
              <a:rPr b="1" i="0" lang="en" sz="3900" u="none" cap="none" strike="noStrike">
                <a:solidFill>
                  <a:schemeClr val="lt1"/>
                </a:solidFill>
                <a:latin typeface="Open Sans"/>
                <a:ea typeface="Open Sans"/>
                <a:cs typeface="Open Sans"/>
                <a:sym typeface="Open Sans"/>
              </a:rPr>
              <a:t> </a:t>
            </a:r>
            <a:r>
              <a:rPr b="1" i="0" lang="en" sz="12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chemeClr val="lt1"/>
                </a:solidFill>
                <a:latin typeface="Open Sans"/>
                <a:ea typeface="Open Sans"/>
                <a:cs typeface="Open Sans"/>
                <a:sym typeface="Open Sans"/>
              </a:rPr>
              <a:t> </a:t>
            </a:r>
            <a:r>
              <a:rPr b="1" i="0" lang="en" sz="1000" u="none" cap="none" strike="noStrike">
                <a:solidFill>
                  <a:schemeClr val="lt1"/>
                </a:solidFill>
                <a:latin typeface="Open Sans"/>
                <a:ea typeface="Open Sans"/>
                <a:cs typeface="Open Sans"/>
                <a:sym typeface="Open Sans"/>
              </a:rPr>
              <a:t>основи</a:t>
            </a:r>
            <a:endParaRPr b="1"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52" name="Google Shape;152;p7"/>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cxnSp>
        <p:nvCxnSpPr>
          <p:cNvPr id="153" name="Google Shape;153;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54" name="Google Shape;154;p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55" name="Google Shape;155;p7"/>
          <p:cNvSpPr txBox="1"/>
          <p:nvPr/>
        </p:nvSpPr>
        <p:spPr>
          <a:xfrm>
            <a:off x="124383" y="223107"/>
            <a:ext cx="1475100" cy="11046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1600"/>
              <a:buFont typeface="Arial"/>
              <a:buNone/>
            </a:pPr>
            <a:r>
              <a:rPr b="1" lang="en" sz="1600">
                <a:solidFill>
                  <a:schemeClr val="lt1"/>
                </a:solidFill>
                <a:latin typeface="Open Sans"/>
                <a:ea typeface="Open Sans"/>
                <a:cs typeface="Open Sans"/>
                <a:sym typeface="Open Sans"/>
              </a:rPr>
              <a:t>BOP</a:t>
            </a:r>
            <a:r>
              <a:rPr b="1" i="0" lang="en" sz="1600" u="none" cap="none" strike="noStrike">
                <a:solidFill>
                  <a:schemeClr val="lt1"/>
                </a:solidFill>
                <a:latin typeface="Open Sans"/>
                <a:ea typeface="Open Sans"/>
                <a:cs typeface="Open Sans"/>
                <a:sym typeface="Open Sans"/>
              </a:rPr>
              <a:t> –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1" i="0" lang="en" sz="9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1" i="0" lang="en" sz="9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chemeClr val="lt1"/>
                </a:solidFill>
                <a:latin typeface="Open Sans"/>
                <a:ea typeface="Open Sans"/>
                <a:cs typeface="Open Sans"/>
                <a:sym typeface="Open Sans"/>
              </a:rPr>
              <a:t> </a:t>
            </a:r>
            <a:r>
              <a:rPr b="1" i="0" lang="en" sz="800" u="none" cap="none" strike="noStrike">
                <a:solidFill>
                  <a:schemeClr val="lt1"/>
                </a:solidFill>
                <a:latin typeface="Open Sans"/>
                <a:ea typeface="Open Sans"/>
                <a:cs typeface="Open Sans"/>
                <a:sym typeface="Open Sans"/>
              </a:rPr>
              <a:t>основи</a:t>
            </a:r>
            <a:endParaRPr b="1" i="0" sz="800" u="none" cap="none" strike="noStrike">
              <a:solidFill>
                <a:schemeClr val="lt1"/>
              </a:solidFill>
              <a:latin typeface="Open Sans"/>
              <a:ea typeface="Open Sans"/>
              <a:cs typeface="Open Sans"/>
              <a:sym typeface="Open Sans"/>
            </a:endParaRPr>
          </a:p>
        </p:txBody>
      </p:sp>
      <p:sp>
        <p:nvSpPr>
          <p:cNvPr id="156" name="Google Shape;156;p7"/>
          <p:cNvSpPr txBox="1"/>
          <p:nvPr/>
        </p:nvSpPr>
        <p:spPr>
          <a:xfrm>
            <a:off x="1809158" y="306873"/>
            <a:ext cx="5527800" cy="92329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Відкриті освітні ресурси (</a:t>
            </a:r>
            <a:r>
              <a:rPr b="1" lang="en" sz="2400">
                <a:solidFill>
                  <a:srgbClr val="004993"/>
                </a:solidFill>
                <a:latin typeface="Open Sans"/>
                <a:ea typeface="Open Sans"/>
                <a:cs typeface="Open Sans"/>
                <a:sym typeface="Open Sans"/>
              </a:rPr>
              <a:t>BOP</a:t>
            </a:r>
            <a:r>
              <a:rPr b="1" i="0" lang="en" sz="2400" u="none" cap="none" strike="noStrike">
                <a:solidFill>
                  <a:srgbClr val="004993"/>
                </a:solidFill>
                <a:latin typeface="Open Sans"/>
                <a:ea typeface="Open Sans"/>
                <a:cs typeface="Open Sans"/>
                <a:sym typeface="Open Sans"/>
              </a:rPr>
              <a:t>) мають бути:</a:t>
            </a:r>
            <a:endParaRPr b="1" i="0" sz="2400" u="none" cap="none" strike="noStrike">
              <a:solidFill>
                <a:srgbClr val="004993"/>
              </a:solidFill>
              <a:latin typeface="Open Sans"/>
              <a:ea typeface="Open Sans"/>
              <a:cs typeface="Open Sans"/>
              <a:sym typeface="Open Sans"/>
            </a:endParaRPr>
          </a:p>
        </p:txBody>
      </p:sp>
      <p:sp>
        <p:nvSpPr>
          <p:cNvPr id="157" name="Google Shape;157;p7"/>
          <p:cNvSpPr txBox="1"/>
          <p:nvPr/>
        </p:nvSpPr>
        <p:spPr>
          <a:xfrm>
            <a:off x="1809157" y="1299533"/>
            <a:ext cx="5527800" cy="1280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0" i="0" lang="en" sz="1600" u="none" cap="none" strike="noStrike">
                <a:solidFill>
                  <a:srgbClr val="004993"/>
                </a:solidFill>
                <a:latin typeface="Open Sans"/>
                <a:ea typeface="Open Sans"/>
                <a:cs typeface="Open Sans"/>
                <a:sym typeface="Open Sans"/>
              </a:rPr>
              <a:t>"доступними у будь-який час і в будь-якому місці для всіх, включаючи людей з обмеженими можливостями та осіб, які походять із маргінальних або неблагополучних груп."</a:t>
            </a:r>
            <a:endParaRPr b="0" i="0" sz="1600" u="none" cap="none" strike="noStrike">
              <a:solidFill>
                <a:srgbClr val="000000"/>
              </a:solidFill>
              <a:latin typeface="Arial"/>
              <a:ea typeface="Arial"/>
              <a:cs typeface="Arial"/>
              <a:sym typeface="Arial"/>
            </a:endParaRPr>
          </a:p>
        </p:txBody>
      </p:sp>
      <p:sp>
        <p:nvSpPr>
          <p:cNvPr id="158" name="Google Shape;158;p7"/>
          <p:cNvSpPr txBox="1"/>
          <p:nvPr/>
        </p:nvSpPr>
        <p:spPr>
          <a:xfrm>
            <a:off x="1809157" y="2708413"/>
            <a:ext cx="5033400" cy="692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Рекомендація ЮНЕСКО щодо відкритих освітніх ресурсів </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(UNESCO Recommendation on Open Educational Resources)</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100" u="sng" cap="none" strike="noStrike">
                <a:solidFill>
                  <a:schemeClr val="hlink"/>
                </a:solidFill>
                <a:latin typeface="Open Sans"/>
                <a:ea typeface="Open Sans"/>
                <a:cs typeface="Open Sans"/>
                <a:sym typeface="Open Sans"/>
                <a:hlinkClick r:id="rId5"/>
              </a:rPr>
              <a:t>https://tinyurl.com/openedrec</a:t>
            </a:r>
            <a:r>
              <a:rPr b="0" i="0" lang="en" sz="1100" u="none" cap="none" strike="noStrike">
                <a:solidFill>
                  <a:srgbClr val="45BEDF"/>
                </a:solidFill>
                <a:latin typeface="Open Sans"/>
                <a:ea typeface="Open Sans"/>
                <a:cs typeface="Open Sans"/>
                <a:sym typeface="Open Sans"/>
              </a:rPr>
              <a:t> </a:t>
            </a:r>
            <a:endParaRPr b="1" i="0" sz="11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64" name="Google Shape;164;p8"/>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cxnSp>
        <p:nvCxnSpPr>
          <p:cNvPr id="165" name="Google Shape;165;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66" name="Google Shape;166;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67" name="Google Shape;167;p8"/>
          <p:cNvSpPr txBox="1"/>
          <p:nvPr/>
        </p:nvSpPr>
        <p:spPr>
          <a:xfrm>
            <a:off x="124383" y="223107"/>
            <a:ext cx="1475100" cy="11046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1600"/>
              <a:buFont typeface="Arial"/>
              <a:buNone/>
            </a:pPr>
            <a:r>
              <a:rPr b="1" lang="en" sz="1600">
                <a:solidFill>
                  <a:schemeClr val="lt1"/>
                </a:solidFill>
                <a:latin typeface="Open Sans"/>
                <a:ea typeface="Open Sans"/>
                <a:cs typeface="Open Sans"/>
                <a:sym typeface="Open Sans"/>
              </a:rPr>
              <a:t>BOP</a:t>
            </a:r>
            <a:r>
              <a:rPr b="1" i="0" lang="en" sz="1600" u="none" cap="none" strike="noStrike">
                <a:solidFill>
                  <a:schemeClr val="lt1"/>
                </a:solidFill>
                <a:latin typeface="Open Sans"/>
                <a:ea typeface="Open Sans"/>
                <a:cs typeface="Open Sans"/>
                <a:sym typeface="Open Sans"/>
              </a:rPr>
              <a:t> –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1" i="0" lang="en" sz="9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1" i="0" lang="en" sz="9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chemeClr val="lt1"/>
                </a:solidFill>
                <a:latin typeface="Open Sans"/>
                <a:ea typeface="Open Sans"/>
                <a:cs typeface="Open Sans"/>
                <a:sym typeface="Open Sans"/>
              </a:rPr>
              <a:t> </a:t>
            </a:r>
            <a:r>
              <a:rPr b="1" i="0" lang="en" sz="800" u="none" cap="none" strike="noStrike">
                <a:solidFill>
                  <a:schemeClr val="lt1"/>
                </a:solidFill>
                <a:latin typeface="Open Sans"/>
                <a:ea typeface="Open Sans"/>
                <a:cs typeface="Open Sans"/>
                <a:sym typeface="Open Sans"/>
              </a:rPr>
              <a:t>основи</a:t>
            </a:r>
            <a:endParaRPr b="1" i="0" sz="800" u="none" cap="none" strike="noStrike">
              <a:solidFill>
                <a:schemeClr val="lt1"/>
              </a:solidFill>
              <a:latin typeface="Open Sans"/>
              <a:ea typeface="Open Sans"/>
              <a:cs typeface="Open Sans"/>
              <a:sym typeface="Open Sans"/>
            </a:endParaRPr>
          </a:p>
        </p:txBody>
      </p:sp>
      <p:sp>
        <p:nvSpPr>
          <p:cNvPr id="168" name="Google Shape;168;p8"/>
          <p:cNvSpPr txBox="1"/>
          <p:nvPr/>
        </p:nvSpPr>
        <p:spPr>
          <a:xfrm>
            <a:off x="1809157" y="2708413"/>
            <a:ext cx="5033400" cy="692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Рекомендація ЮНЕСКО щодо відкритих освітніх ресурсів </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(UNESCO Recommendation on Open Educational Resources)</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100" u="sng" cap="none" strike="noStrike">
                <a:solidFill>
                  <a:schemeClr val="hlink"/>
                </a:solidFill>
                <a:latin typeface="Open Sans"/>
                <a:ea typeface="Open Sans"/>
                <a:cs typeface="Open Sans"/>
                <a:sym typeface="Open Sans"/>
                <a:hlinkClick r:id="rId5"/>
              </a:rPr>
              <a:t>https://tinyurl.com/openedrec</a:t>
            </a:r>
            <a:r>
              <a:rPr b="0" i="0" lang="en" sz="1100" u="none" cap="none" strike="noStrike">
                <a:solidFill>
                  <a:srgbClr val="45BEDF"/>
                </a:solidFill>
                <a:latin typeface="Open Sans"/>
                <a:ea typeface="Open Sans"/>
                <a:cs typeface="Open Sans"/>
                <a:sym typeface="Open Sans"/>
              </a:rPr>
              <a:t> </a:t>
            </a:r>
            <a:endParaRPr b="1" i="0" sz="1100" u="none" cap="none" strike="noStrike">
              <a:solidFill>
                <a:srgbClr val="45BEDF"/>
              </a:solidFill>
              <a:latin typeface="Open Sans"/>
              <a:ea typeface="Open Sans"/>
              <a:cs typeface="Open Sans"/>
              <a:sym typeface="Open Sans"/>
            </a:endParaRPr>
          </a:p>
        </p:txBody>
      </p:sp>
      <p:sp>
        <p:nvSpPr>
          <p:cNvPr id="169" name="Google Shape;169;p8"/>
          <p:cNvSpPr txBox="1"/>
          <p:nvPr/>
        </p:nvSpPr>
        <p:spPr>
          <a:xfrm>
            <a:off x="1809158" y="306873"/>
            <a:ext cx="5527800" cy="92329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Відкриті освітні ресурси (</a:t>
            </a:r>
            <a:r>
              <a:rPr b="1" lang="en" sz="2400">
                <a:solidFill>
                  <a:srgbClr val="004993"/>
                </a:solidFill>
                <a:latin typeface="Open Sans"/>
                <a:ea typeface="Open Sans"/>
                <a:cs typeface="Open Sans"/>
                <a:sym typeface="Open Sans"/>
              </a:rPr>
              <a:t>BOP</a:t>
            </a:r>
            <a:r>
              <a:rPr b="1" i="0" lang="en" sz="2400" u="none" cap="none" strike="noStrike">
                <a:solidFill>
                  <a:srgbClr val="004993"/>
                </a:solidFill>
                <a:latin typeface="Open Sans"/>
                <a:ea typeface="Open Sans"/>
                <a:cs typeface="Open Sans"/>
                <a:sym typeface="Open Sans"/>
              </a:rPr>
              <a:t>) можуть:</a:t>
            </a:r>
            <a:endParaRPr b="0" i="0" sz="1400" u="none" cap="none" strike="noStrike">
              <a:solidFill>
                <a:srgbClr val="000000"/>
              </a:solidFill>
              <a:latin typeface="Arial"/>
              <a:ea typeface="Arial"/>
              <a:cs typeface="Arial"/>
              <a:sym typeface="Arial"/>
            </a:endParaRPr>
          </a:p>
        </p:txBody>
      </p:sp>
      <p:sp>
        <p:nvSpPr>
          <p:cNvPr id="170" name="Google Shape;170;p8"/>
          <p:cNvSpPr txBox="1"/>
          <p:nvPr/>
        </p:nvSpPr>
        <p:spPr>
          <a:xfrm>
            <a:off x="1809158" y="1269570"/>
            <a:ext cx="5527800" cy="1280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0" i="0" lang="en" sz="1600" u="none" cap="none" strike="noStrike">
                <a:solidFill>
                  <a:srgbClr val="004993"/>
                </a:solidFill>
                <a:latin typeface="Open Sans"/>
                <a:ea typeface="Open Sans"/>
                <a:cs typeface="Open Sans"/>
                <a:sym typeface="Open Sans"/>
              </a:rPr>
              <a:t>"допомагати задовольняти потреби окремих студентів та ефективно просувати гендерну рівність і стимулювати інноваційні педагогічні, дидактичні та методичні підходи."</a:t>
            </a:r>
            <a:endParaRPr b="0" i="0" sz="25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76" name="Google Shape;176;p9"/>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cxnSp>
        <p:nvCxnSpPr>
          <p:cNvPr id="177" name="Google Shape;177;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78" name="Google Shape;178;p9"/>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79" name="Google Shape;179;p9"/>
          <p:cNvSpPr txBox="1"/>
          <p:nvPr/>
        </p:nvSpPr>
        <p:spPr>
          <a:xfrm>
            <a:off x="124383" y="223107"/>
            <a:ext cx="1475100" cy="11046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1600"/>
              <a:buFont typeface="Arial"/>
              <a:buNone/>
            </a:pPr>
            <a:r>
              <a:rPr b="1" lang="en" sz="1600">
                <a:solidFill>
                  <a:schemeClr val="lt1"/>
                </a:solidFill>
                <a:latin typeface="Open Sans"/>
                <a:ea typeface="Open Sans"/>
                <a:cs typeface="Open Sans"/>
                <a:sym typeface="Open Sans"/>
              </a:rPr>
              <a:t>BOP</a:t>
            </a:r>
            <a:r>
              <a:rPr b="1" i="0" lang="en" sz="1600" u="none" cap="none" strike="noStrike">
                <a:solidFill>
                  <a:schemeClr val="lt1"/>
                </a:solidFill>
                <a:latin typeface="Open Sans"/>
                <a:ea typeface="Open Sans"/>
                <a:cs typeface="Open Sans"/>
                <a:sym typeface="Open Sans"/>
              </a:rPr>
              <a:t> –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1" i="0" lang="en" sz="9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1" i="0" lang="en" sz="9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chemeClr val="lt1"/>
                </a:solidFill>
                <a:latin typeface="Open Sans"/>
                <a:ea typeface="Open Sans"/>
                <a:cs typeface="Open Sans"/>
                <a:sym typeface="Open Sans"/>
              </a:rPr>
              <a:t> </a:t>
            </a:r>
            <a:r>
              <a:rPr b="1" i="0" lang="en" sz="800" u="none" cap="none" strike="noStrike">
                <a:solidFill>
                  <a:schemeClr val="lt1"/>
                </a:solidFill>
                <a:latin typeface="Open Sans"/>
                <a:ea typeface="Open Sans"/>
                <a:cs typeface="Open Sans"/>
                <a:sym typeface="Open Sans"/>
              </a:rPr>
              <a:t>основи</a:t>
            </a:r>
            <a:endParaRPr b="1" i="0" sz="800" u="none" cap="none" strike="noStrike">
              <a:solidFill>
                <a:schemeClr val="lt1"/>
              </a:solidFill>
              <a:latin typeface="Open Sans"/>
              <a:ea typeface="Open Sans"/>
              <a:cs typeface="Open Sans"/>
              <a:sym typeface="Open Sans"/>
            </a:endParaRPr>
          </a:p>
        </p:txBody>
      </p:sp>
      <p:sp>
        <p:nvSpPr>
          <p:cNvPr id="180" name="Google Shape;180;p9"/>
          <p:cNvSpPr txBox="1"/>
          <p:nvPr/>
        </p:nvSpPr>
        <p:spPr>
          <a:xfrm>
            <a:off x="1809157" y="2708413"/>
            <a:ext cx="5033400" cy="692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Рекомендація ЮНЕСКО щодо відкритих освітніх ресурсів </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(UNESCO Recommendation on Open Educational Resources)</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100" u="sng" cap="none" strike="noStrike">
                <a:solidFill>
                  <a:schemeClr val="hlink"/>
                </a:solidFill>
                <a:latin typeface="Open Sans"/>
                <a:ea typeface="Open Sans"/>
                <a:cs typeface="Open Sans"/>
                <a:sym typeface="Open Sans"/>
                <a:hlinkClick r:id="rId5"/>
              </a:rPr>
              <a:t>https://tinyurl.com/openedrec</a:t>
            </a:r>
            <a:r>
              <a:rPr b="0" i="0" lang="en" sz="1100" u="none" cap="none" strike="noStrike">
                <a:solidFill>
                  <a:srgbClr val="45BEDF"/>
                </a:solidFill>
                <a:latin typeface="Open Sans"/>
                <a:ea typeface="Open Sans"/>
                <a:cs typeface="Open Sans"/>
                <a:sym typeface="Open Sans"/>
              </a:rPr>
              <a:t> </a:t>
            </a:r>
            <a:endParaRPr b="1" i="0" sz="1100" u="none" cap="none" strike="noStrike">
              <a:solidFill>
                <a:srgbClr val="45BEDF"/>
              </a:solidFill>
              <a:latin typeface="Open Sans"/>
              <a:ea typeface="Open Sans"/>
              <a:cs typeface="Open Sans"/>
              <a:sym typeface="Open Sans"/>
            </a:endParaRPr>
          </a:p>
        </p:txBody>
      </p:sp>
      <p:sp>
        <p:nvSpPr>
          <p:cNvPr id="181" name="Google Shape;181;p9"/>
          <p:cNvSpPr txBox="1"/>
          <p:nvPr/>
        </p:nvSpPr>
        <p:spPr>
          <a:xfrm>
            <a:off x="1809150" y="124682"/>
            <a:ext cx="55278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004993"/>
                </a:solidFill>
                <a:latin typeface="Open Sans"/>
                <a:ea typeface="Open Sans"/>
                <a:cs typeface="Open Sans"/>
                <a:sym typeface="Open Sans"/>
              </a:rPr>
              <a:t>Відкрита освіта </a:t>
            </a:r>
            <a:r>
              <a:rPr b="1" i="0" lang="en" sz="1800" u="none" cap="none" strike="noStrike">
                <a:solidFill>
                  <a:srgbClr val="45BEDF"/>
                </a:solidFill>
                <a:latin typeface="Open Sans"/>
                <a:ea typeface="Open Sans"/>
                <a:cs typeface="Open Sans"/>
                <a:sym typeface="Open Sans"/>
              </a:rPr>
              <a:t>=</a:t>
            </a:r>
            <a:r>
              <a:rPr b="1" i="0" lang="en" sz="1800" u="none" cap="none" strike="noStrike">
                <a:solidFill>
                  <a:srgbClr val="004993"/>
                </a:solidFill>
                <a:latin typeface="Open Sans"/>
                <a:ea typeface="Open Sans"/>
                <a:cs typeface="Open Sans"/>
                <a:sym typeface="Open Sans"/>
              </a:rPr>
              <a:t> </a:t>
            </a:r>
            <a:r>
              <a:rPr b="1" lang="en" sz="1800">
                <a:solidFill>
                  <a:srgbClr val="004993"/>
                </a:solidFill>
                <a:latin typeface="Open Sans"/>
                <a:ea typeface="Open Sans"/>
                <a:cs typeface="Open Sans"/>
                <a:sym typeface="Open Sans"/>
              </a:rPr>
              <a:t>BOP</a:t>
            </a:r>
            <a:r>
              <a:rPr b="1" i="0" lang="en" sz="1800" u="none" cap="none" strike="noStrike">
                <a:solidFill>
                  <a:srgbClr val="004993"/>
                </a:solidFill>
                <a:latin typeface="Open Sans"/>
                <a:ea typeface="Open Sans"/>
                <a:cs typeface="Open Sans"/>
                <a:sym typeface="Open Sans"/>
              </a:rPr>
              <a:t> </a:t>
            </a:r>
            <a:r>
              <a:rPr b="1" i="0" lang="en" sz="1800" u="none" cap="none" strike="noStrike">
                <a:solidFill>
                  <a:srgbClr val="45BEDF"/>
                </a:solidFill>
                <a:latin typeface="Open Sans"/>
                <a:ea typeface="Open Sans"/>
                <a:cs typeface="Open Sans"/>
                <a:sym typeface="Open Sans"/>
              </a:rPr>
              <a:t>+</a:t>
            </a:r>
            <a:r>
              <a:rPr b="1" i="0" lang="en" sz="1800" u="none" cap="none" strike="noStrike">
                <a:solidFill>
                  <a:srgbClr val="004993"/>
                </a:solidFill>
                <a:latin typeface="Open Sans"/>
                <a:ea typeface="Open Sans"/>
                <a:cs typeface="Open Sans"/>
                <a:sym typeface="Open Sans"/>
              </a:rPr>
              <a:t> відповідні педагогічні методики </a:t>
            </a:r>
            <a:r>
              <a:rPr b="1" i="0" lang="en" sz="1800" u="none" cap="none" strike="noStrike">
                <a:solidFill>
                  <a:srgbClr val="45BEDF"/>
                </a:solidFill>
                <a:latin typeface="Open Sans"/>
                <a:ea typeface="Open Sans"/>
                <a:cs typeface="Open Sans"/>
                <a:sym typeface="Open Sans"/>
              </a:rPr>
              <a:t>+</a:t>
            </a:r>
            <a:r>
              <a:rPr b="1" i="0" lang="en" sz="1800" u="none" cap="none" strike="noStrike">
                <a:solidFill>
                  <a:srgbClr val="004993"/>
                </a:solidFill>
                <a:latin typeface="Open Sans"/>
                <a:ea typeface="Open Sans"/>
                <a:cs typeface="Open Sans"/>
                <a:sym typeface="Open Sans"/>
              </a:rPr>
              <a:t> добре розроблені навчальні цілі </a:t>
            </a:r>
            <a:r>
              <a:rPr b="1" i="0" lang="en" sz="1800" u="none" cap="none" strike="noStrike">
                <a:solidFill>
                  <a:srgbClr val="45BEDF"/>
                </a:solidFill>
                <a:latin typeface="Open Sans"/>
                <a:ea typeface="Open Sans"/>
                <a:cs typeface="Open Sans"/>
                <a:sym typeface="Open Sans"/>
              </a:rPr>
              <a:t>+</a:t>
            </a:r>
            <a:r>
              <a:rPr b="1" i="0" lang="en" sz="1800" u="none" cap="none" strike="noStrike">
                <a:solidFill>
                  <a:srgbClr val="004993"/>
                </a:solidFill>
                <a:latin typeface="Open Sans"/>
                <a:ea typeface="Open Sans"/>
                <a:cs typeface="Open Sans"/>
                <a:sym typeface="Open Sans"/>
              </a:rPr>
              <a:t> різноманітність навчальної діяльності </a:t>
            </a:r>
            <a:r>
              <a:rPr b="1" i="0" lang="en" sz="1800" u="none" cap="none" strike="noStrike">
                <a:solidFill>
                  <a:srgbClr val="45BEDF"/>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182" name="Google Shape;182;p9"/>
          <p:cNvSpPr txBox="1"/>
          <p:nvPr/>
        </p:nvSpPr>
        <p:spPr>
          <a:xfrm>
            <a:off x="1809158" y="1310666"/>
            <a:ext cx="5527800" cy="1391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0" i="0" lang="en" sz="1400" u="none" cap="none" strike="noStrike">
                <a:solidFill>
                  <a:srgbClr val="004993"/>
                </a:solidFill>
                <a:latin typeface="Open Sans"/>
                <a:ea typeface="Open Sans"/>
                <a:cs typeface="Open Sans"/>
                <a:sym typeface="Open Sans"/>
              </a:rPr>
              <a:t>"ширший спектр інноваційних педагогічних можливостей для залучення як викладачів, так і студентів, щоб вони стали більш активними учасниками освітніх процесів і творцями контенту як члени різноманітних та інклюзивних суспільств знань."</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gee256591d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8" name="Google Shape;188;gee256591df_0_0"/>
          <p:cNvSpPr txBox="1"/>
          <p:nvPr/>
        </p:nvSpPr>
        <p:spPr>
          <a:xfrm>
            <a:off x="2634100" y="846226"/>
            <a:ext cx="4937954" cy="184662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Забезпечення постійного доступу: </a:t>
            </a:r>
            <a:br>
              <a:rPr b="1" i="0" lang="en" sz="24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студенти зможуть отримати доступ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до ресурсів навіть після </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завершення курсу.</a:t>
            </a:r>
            <a:endParaRPr b="0" i="0" sz="2000" u="none" cap="none" strike="noStrike">
              <a:solidFill>
                <a:srgbClr val="004993"/>
              </a:solidFill>
              <a:latin typeface="Open Sans"/>
              <a:ea typeface="Open Sans"/>
              <a:cs typeface="Open Sans"/>
              <a:sym typeface="Open Sans"/>
            </a:endParaRPr>
          </a:p>
        </p:txBody>
      </p:sp>
      <p:sp>
        <p:nvSpPr>
          <p:cNvPr id="189" name="Google Shape;189;gee256591d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0" name="Google Shape;190;gee256591d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1" name="Google Shape;191;gee256591d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2" name="Google Shape;192;gee256591d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gee256591df_0_0"/>
          <p:cNvSpPr txBox="1"/>
          <p:nvPr/>
        </p:nvSpPr>
        <p:spPr>
          <a:xfrm>
            <a:off x="303088" y="1149524"/>
            <a:ext cx="201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освіти  (</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FFDE59"/>
                </a:solidFill>
                <a:latin typeface="Open Sans"/>
                <a:ea typeface="Open Sans"/>
                <a:cs typeface="Open Sans"/>
                <a:sym typeface="Open Sans"/>
              </a:rPr>
              <a:t>студентів</a:t>
            </a:r>
            <a:endParaRPr b="1" i="0" sz="19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gee256591df_0_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99" name="Google Shape;199;gee256591df_0_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0" name="Google Shape;200;gee256591df_0_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01" name="Google Shape;201;gee256591df_0_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2" name="Google Shape;202;gee256591df_0_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gee256591df_0_17"/>
          <p:cNvSpPr txBox="1"/>
          <p:nvPr/>
        </p:nvSpPr>
        <p:spPr>
          <a:xfrm>
            <a:off x="303088" y="1149524"/>
            <a:ext cx="201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освіти  (</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FFDE59"/>
                </a:solidFill>
                <a:latin typeface="Open Sans"/>
                <a:ea typeface="Open Sans"/>
                <a:cs typeface="Open Sans"/>
                <a:sym typeface="Open Sans"/>
              </a:rPr>
              <a:t>студентів</a:t>
            </a:r>
            <a:endParaRPr b="1" i="0" sz="1900" u="none" cap="none" strike="noStrike">
              <a:solidFill>
                <a:srgbClr val="FFDE59"/>
              </a:solidFill>
              <a:latin typeface="Open Sans"/>
              <a:ea typeface="Open Sans"/>
              <a:cs typeface="Open Sans"/>
              <a:sym typeface="Open Sans"/>
            </a:endParaRPr>
          </a:p>
        </p:txBody>
      </p:sp>
      <p:sp>
        <p:nvSpPr>
          <p:cNvPr id="204" name="Google Shape;204;gee256591df_0_17"/>
          <p:cNvSpPr txBox="1"/>
          <p:nvPr/>
        </p:nvSpPr>
        <p:spPr>
          <a:xfrm>
            <a:off x="2634100" y="846226"/>
            <a:ext cx="4938000" cy="1877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Підтримка інклюзії:</a:t>
            </a:r>
            <a:r>
              <a:rPr b="0" i="0" lang="en" sz="3000" u="none" cap="none" strike="noStrike">
                <a:solidFill>
                  <a:srgbClr val="004993"/>
                </a:solidFill>
                <a:latin typeface="Open Sans"/>
                <a:ea typeface="Open Sans"/>
                <a:cs typeface="Open Sans"/>
                <a:sym typeface="Open Sans"/>
              </a:rPr>
              <a:t> </a:t>
            </a:r>
            <a:br>
              <a:rPr b="0" i="0" lang="en" sz="3300" u="none" cap="none" strike="noStrike">
                <a:solidFill>
                  <a:srgbClr val="004993"/>
                </a:solidFill>
                <a:latin typeface="Open Sans"/>
                <a:ea typeface="Open Sans"/>
                <a:cs typeface="Open Sans"/>
                <a:sym typeface="Open Sans"/>
              </a:rPr>
            </a:b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можна адаптувати, щоб відображати профілі та особливості студентів, задовольняючи потреби інклюзії на різних рівнях.</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gee256591df_0_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0" name="Google Shape;210;gee256591df_0_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1" name="Google Shape;211;gee256591df_0_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2" name="Google Shape;212;gee256591df_0_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3" name="Google Shape;213;gee256591df_0_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gee256591df_0_28"/>
          <p:cNvSpPr txBox="1"/>
          <p:nvPr/>
        </p:nvSpPr>
        <p:spPr>
          <a:xfrm>
            <a:off x="303088" y="1149524"/>
            <a:ext cx="201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освіти  (</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FFDE59"/>
                </a:solidFill>
                <a:latin typeface="Open Sans"/>
                <a:ea typeface="Open Sans"/>
                <a:cs typeface="Open Sans"/>
                <a:sym typeface="Open Sans"/>
              </a:rPr>
              <a:t>студентів</a:t>
            </a:r>
            <a:endParaRPr b="1" i="0" sz="1900" u="none" cap="none" strike="noStrike">
              <a:solidFill>
                <a:srgbClr val="FFDE59"/>
              </a:solidFill>
              <a:latin typeface="Open Sans"/>
              <a:ea typeface="Open Sans"/>
              <a:cs typeface="Open Sans"/>
              <a:sym typeface="Open Sans"/>
            </a:endParaRPr>
          </a:p>
        </p:txBody>
      </p:sp>
      <p:sp>
        <p:nvSpPr>
          <p:cNvPr id="215" name="Google Shape;215;gee256591df_0_28"/>
          <p:cNvSpPr txBox="1"/>
          <p:nvPr/>
        </p:nvSpPr>
        <p:spPr>
          <a:xfrm>
            <a:off x="2624700" y="58650"/>
            <a:ext cx="4883400" cy="338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lang="en" sz="2400">
                <a:solidFill>
                  <a:srgbClr val="004993"/>
                </a:solidFill>
                <a:latin typeface="Open Sans"/>
                <a:ea typeface="Open Sans"/>
                <a:cs typeface="Open Sans"/>
                <a:sym typeface="Open Sans"/>
              </a:rPr>
              <a:t>Сприяння диверсифікації навчання: </a:t>
            </a:r>
            <a:endParaRPr b="1" sz="24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000"/>
              <a:buFont typeface="Arial"/>
              <a:buNone/>
            </a:pPr>
            <a:r>
              <a:rPr lang="en" sz="2000">
                <a:solidFill>
                  <a:srgbClr val="004993"/>
                </a:solidFill>
                <a:latin typeface="Open Sans"/>
                <a:ea typeface="Open Sans"/>
                <a:cs typeface="Open Sans"/>
                <a:sym typeface="Open Sans"/>
              </a:rPr>
              <a:t>ВОР доступні з будь-якого місця в будь-який час, багаторазово (і не недооцінюйте значення повторення!), а також із різноманітних пристроїв і форматів. ВОР також підтримують неформальне та менш формальне навчання.</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gee256591df_0_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1" name="Google Shape;221;gee256591df_0_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2" name="Google Shape;222;gee256591df_0_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3" name="Google Shape;223;gee256591df_0_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4" name="Google Shape;224;gee256591df_0_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gee256591df_0_39"/>
          <p:cNvSpPr txBox="1"/>
          <p:nvPr/>
        </p:nvSpPr>
        <p:spPr>
          <a:xfrm>
            <a:off x="303088" y="1149524"/>
            <a:ext cx="201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освіти  (</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FFDE59"/>
                </a:solidFill>
                <a:latin typeface="Open Sans"/>
                <a:ea typeface="Open Sans"/>
                <a:cs typeface="Open Sans"/>
                <a:sym typeface="Open Sans"/>
              </a:rPr>
              <a:t>студентів</a:t>
            </a:r>
            <a:endParaRPr b="1" i="0" sz="1900" u="none" cap="none" strike="noStrike">
              <a:solidFill>
                <a:srgbClr val="FFDE59"/>
              </a:solidFill>
              <a:latin typeface="Open Sans"/>
              <a:ea typeface="Open Sans"/>
              <a:cs typeface="Open Sans"/>
              <a:sym typeface="Open Sans"/>
            </a:endParaRPr>
          </a:p>
        </p:txBody>
      </p:sp>
      <p:sp>
        <p:nvSpPr>
          <p:cNvPr id="226" name="Google Shape;226;gee256591df_0_39"/>
          <p:cNvSpPr txBox="1"/>
          <p:nvPr/>
        </p:nvSpPr>
        <p:spPr>
          <a:xfrm>
            <a:off x="2634100" y="609923"/>
            <a:ext cx="4938000" cy="2247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Сприяння навчанню протягом усього життя:</a:t>
            </a:r>
            <a:r>
              <a:rPr b="0" i="0" lang="en" sz="3000" u="none" cap="none" strike="noStrike">
                <a:solidFill>
                  <a:srgbClr val="004993"/>
                </a:solidFill>
                <a:latin typeface="Open Sans"/>
                <a:ea typeface="Open Sans"/>
                <a:cs typeface="Open Sans"/>
                <a:sym typeface="Open Sans"/>
              </a:rPr>
              <a:t> </a:t>
            </a:r>
            <a:br>
              <a:rPr b="0" i="0" lang="en" sz="3300" u="none" cap="none" strike="noStrike">
                <a:solidFill>
                  <a:srgbClr val="004993"/>
                </a:solidFill>
                <a:latin typeface="Open Sans"/>
                <a:ea typeface="Open Sans"/>
                <a:cs typeface="Open Sans"/>
                <a:sym typeface="Open Sans"/>
              </a:rPr>
            </a:b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доступні кожному в будь-якому віці, коли хтось хоче чогось навчитися або повернутися до чогось, щоб освіжити пам’ять.</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gee256591df_0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2" name="Google Shape;232;gee256591df_0_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3" name="Google Shape;233;gee256591df_0_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4" name="Google Shape;234;gee256591df_0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35" name="Google Shape;235;gee256591df_0_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gee256591df_0_50"/>
          <p:cNvSpPr txBox="1"/>
          <p:nvPr/>
        </p:nvSpPr>
        <p:spPr>
          <a:xfrm>
            <a:off x="303088" y="1149524"/>
            <a:ext cx="201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освіти  (</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FFDE59"/>
                </a:solidFill>
                <a:latin typeface="Open Sans"/>
                <a:ea typeface="Open Sans"/>
                <a:cs typeface="Open Sans"/>
                <a:sym typeface="Open Sans"/>
              </a:rPr>
              <a:t>студентів</a:t>
            </a:r>
            <a:endParaRPr b="1" i="0" sz="1900" u="none" cap="none" strike="noStrike">
              <a:solidFill>
                <a:srgbClr val="FFDE59"/>
              </a:solidFill>
              <a:latin typeface="Open Sans"/>
              <a:ea typeface="Open Sans"/>
              <a:cs typeface="Open Sans"/>
              <a:sym typeface="Open Sans"/>
            </a:endParaRPr>
          </a:p>
        </p:txBody>
      </p:sp>
      <p:sp>
        <p:nvSpPr>
          <p:cNvPr id="237" name="Google Shape;237;gee256591df_0_50"/>
          <p:cNvSpPr txBox="1"/>
          <p:nvPr/>
        </p:nvSpPr>
        <p:spPr>
          <a:xfrm>
            <a:off x="2634100" y="805129"/>
            <a:ext cx="4938000" cy="1877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Заощадження витрат:</a:t>
            </a:r>
            <a:r>
              <a:rPr b="1" i="0" lang="en" sz="3000" u="none" cap="none" strike="noStrike">
                <a:solidFill>
                  <a:srgbClr val="004993"/>
                </a:solidFill>
                <a:latin typeface="Open Sans"/>
                <a:ea typeface="Open Sans"/>
                <a:cs typeface="Open Sans"/>
                <a:sym typeface="Open Sans"/>
              </a:rPr>
              <a:t> </a:t>
            </a:r>
            <a:br>
              <a:rPr b="1" i="0" lang="en" sz="36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висока ціна може змусити студентів використовувати більш старіші версії певних видань / публікацій; з </a:t>
            </a: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 це не проблема.</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gedaf2065a5_1_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3" name="Google Shape;243;gedaf2065a5_1_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4" name="Google Shape;244;gedaf2065a5_1_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45" name="Google Shape;245;gedaf2065a5_1_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6" name="Google Shape;246;gedaf2065a5_1_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gedaf2065a5_1_52"/>
          <p:cNvSpPr txBox="1"/>
          <p:nvPr/>
        </p:nvSpPr>
        <p:spPr>
          <a:xfrm>
            <a:off x="303088" y="1149524"/>
            <a:ext cx="201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освіти  (</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FFDE59"/>
                </a:solidFill>
                <a:latin typeface="Open Sans"/>
                <a:ea typeface="Open Sans"/>
                <a:cs typeface="Open Sans"/>
                <a:sym typeface="Open Sans"/>
              </a:rPr>
              <a:t>студентів</a:t>
            </a:r>
            <a:endParaRPr b="1" i="0" sz="1900" u="none" cap="none" strike="noStrike">
              <a:solidFill>
                <a:srgbClr val="FFDE59"/>
              </a:solidFill>
              <a:latin typeface="Open Sans"/>
              <a:ea typeface="Open Sans"/>
              <a:cs typeface="Open Sans"/>
              <a:sym typeface="Open Sans"/>
            </a:endParaRPr>
          </a:p>
        </p:txBody>
      </p:sp>
      <p:sp>
        <p:nvSpPr>
          <p:cNvPr id="248" name="Google Shape;248;gedaf2065a5_1_52"/>
          <p:cNvSpPr txBox="1"/>
          <p:nvPr/>
        </p:nvSpPr>
        <p:spPr>
          <a:xfrm>
            <a:off x="2634100" y="641886"/>
            <a:ext cx="49380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Розширення можливостей навчання:</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lang="en" sz="2000">
                <a:solidFill>
                  <a:srgbClr val="004993"/>
                </a:solidFill>
                <a:latin typeface="Open Sans"/>
                <a:ea typeface="Open Sans"/>
                <a:cs typeface="Open Sans"/>
                <a:sym typeface="Open Sans"/>
              </a:rPr>
              <a:t>студенти, які використовують ВОР, навчаються так само або навіть краще, ніж ті, хто використовує традиційні матеріали.</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gedaf2065a5_1_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4" name="Google Shape;254;gedaf2065a5_1_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55" name="Google Shape;255;gedaf2065a5_1_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6" name="Google Shape;256;gedaf2065a5_1_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7" name="Google Shape;257;gedaf2065a5_1_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gedaf2065a5_1_62"/>
          <p:cNvSpPr txBox="1"/>
          <p:nvPr/>
        </p:nvSpPr>
        <p:spPr>
          <a:xfrm>
            <a:off x="303088" y="1149524"/>
            <a:ext cx="201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освіти  (</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FFDE59"/>
                </a:solidFill>
                <a:latin typeface="Open Sans"/>
                <a:ea typeface="Open Sans"/>
                <a:cs typeface="Open Sans"/>
                <a:sym typeface="Open Sans"/>
              </a:rPr>
              <a:t>студентів</a:t>
            </a:r>
            <a:endParaRPr b="1" i="0" sz="1900" u="none" cap="none" strike="noStrike">
              <a:solidFill>
                <a:srgbClr val="FFDE59"/>
              </a:solidFill>
              <a:latin typeface="Open Sans"/>
              <a:ea typeface="Open Sans"/>
              <a:cs typeface="Open Sans"/>
              <a:sym typeface="Open Sans"/>
            </a:endParaRPr>
          </a:p>
        </p:txBody>
      </p:sp>
      <p:sp>
        <p:nvSpPr>
          <p:cNvPr id="259" name="Google Shape;259;gedaf2065a5_1_62"/>
          <p:cNvSpPr txBox="1"/>
          <p:nvPr/>
        </p:nvSpPr>
        <p:spPr>
          <a:xfrm>
            <a:off x="2634100" y="877049"/>
            <a:ext cx="4938000" cy="178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Забезпечення готовності:</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можуть бути доступні з самого початку курсів, а це означає, що студенти можуть одразу почати з ними працювати.</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1"/>
          <p:cNvSpPr txBox="1"/>
          <p:nvPr/>
        </p:nvSpPr>
        <p:spPr>
          <a:xfrm>
            <a:off x="171900" y="149250"/>
            <a:ext cx="7314300" cy="3817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Ласкаво просимо до інструментарію переваг Відкритої освіти!</a:t>
            </a:r>
            <a:r>
              <a:rPr b="0" i="0" lang="en" sz="800" u="none" cap="none" strike="noStrike">
                <a:solidFill>
                  <a:srgbClr val="004993"/>
                </a:solidFill>
                <a:latin typeface="Open Sans"/>
                <a:ea typeface="Open Sans"/>
                <a:cs typeface="Open Sans"/>
                <a:sym typeface="Open Sans"/>
              </a:rPr>
              <a:t> Це набір інструментів (слайдів, постерів та карток), підготовлених </a:t>
            </a:r>
            <a:r>
              <a:rPr lang="en" sz="800" u="sng">
                <a:solidFill>
                  <a:schemeClr val="hlink"/>
                </a:solidFill>
                <a:latin typeface="Open Sans"/>
                <a:ea typeface="Open Sans"/>
                <a:cs typeface="Open Sans"/>
                <a:sym typeface="Open Sans"/>
                <a:hlinkClick r:id="rId3"/>
              </a:rPr>
              <a:t>Європейською мережею бібліотекарів відкритої освіти</a:t>
            </a:r>
            <a:r>
              <a:rPr lang="en" sz="800" u="sng">
                <a:solidFill>
                  <a:srgbClr val="004993"/>
                </a:solidFill>
                <a:latin typeface="Open Sans"/>
                <a:ea typeface="Open Sans"/>
                <a:cs typeface="Open Sans"/>
                <a:sym typeface="Open Sans"/>
              </a:rPr>
              <a:t> </a:t>
            </a:r>
            <a:r>
              <a:rPr lang="en" sz="800">
                <a:solidFill>
                  <a:srgbClr val="004993"/>
                </a:solidFill>
                <a:latin typeface="Open Sans"/>
                <a:ea typeface="Open Sans"/>
                <a:cs typeface="Open Sans"/>
                <a:sym typeface="Open Sans"/>
              </a:rPr>
              <a:t>(ENOEL). Набір інструментів спрямований на підвищення обізнаності про важливість відкритої освіти та вказує на переваги для студентів, викладачів, інституцій, суспільства та бібліотекарів. </a:t>
            </a:r>
            <a:endParaRPr sz="8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sz="8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4993"/>
                </a:solidFill>
                <a:latin typeface="Open Sans"/>
                <a:ea typeface="Open Sans"/>
                <a:cs typeface="Open Sans"/>
                <a:sym typeface="Open Sans"/>
              </a:rPr>
              <a:t>Дана презентація містить </a:t>
            </a:r>
            <a:r>
              <a:rPr b="1" lang="en" sz="800">
                <a:solidFill>
                  <a:srgbClr val="004993"/>
                </a:solidFill>
                <a:latin typeface="Open Sans"/>
                <a:ea typeface="Open Sans"/>
                <a:cs typeface="Open Sans"/>
                <a:sym typeface="Open Sans"/>
              </a:rPr>
              <a:t>шаблони </a:t>
            </a:r>
            <a:r>
              <a:rPr b="1" i="0" lang="en" sz="800" u="none" cap="none" strike="noStrike">
                <a:solidFill>
                  <a:srgbClr val="004993"/>
                </a:solidFill>
                <a:latin typeface="Open Sans"/>
                <a:ea typeface="Open Sans"/>
                <a:cs typeface="Open Sans"/>
                <a:sym typeface="Open Sans"/>
              </a:rPr>
              <a:t>карт</a:t>
            </a:r>
            <a:r>
              <a:rPr b="1" lang="en" sz="800">
                <a:solidFill>
                  <a:srgbClr val="004993"/>
                </a:solidFill>
                <a:latin typeface="Open Sans"/>
                <a:ea typeface="Open Sans"/>
                <a:cs typeface="Open Sans"/>
                <a:sym typeface="Open Sans"/>
              </a:rPr>
              <a:t>ок</a:t>
            </a:r>
            <a:r>
              <a:rPr b="0" i="0" lang="en"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t/>
            </a:r>
            <a:endParaRPr sz="8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lang="en" sz="800">
                <a:solidFill>
                  <a:srgbClr val="004993"/>
                </a:solidFill>
                <a:latin typeface="Open Sans"/>
                <a:ea typeface="Open Sans"/>
                <a:cs typeface="Open Sans"/>
                <a:sym typeface="Open Sans"/>
              </a:rPr>
              <a:t>*Розміри слайдів відповідають розмірам карток, щоб вони добре відображалися в соціальних мережах. Ви можете завантажити кожен слайд окремо як зображення jpg.</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Ви можете використовувати шаблони безпосередньо такими, якими вони є, або адаптувати їх для власних потреб. </a:t>
            </a:r>
            <a:endParaRPr b="1"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Використовуючи шаблон без адаптації, </a:t>
            </a:r>
            <a:r>
              <a:rPr b="0" i="0" lang="en" sz="800" u="none" cap="none" strike="noStrike">
                <a:solidFill>
                  <a:srgbClr val="004993"/>
                </a:solidFill>
                <a:latin typeface="Open Sans"/>
                <a:ea typeface="Open Sans"/>
                <a:cs typeface="Open Sans"/>
                <a:sym typeface="Open Sans"/>
              </a:rPr>
              <a:t>просто завантажте всю панель слайдів або окремий слайд, який ви хочете використовувати.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t/>
            </a:r>
            <a:endParaRPr b="1" sz="8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Якщо ви хочете адаптувати шаблон до своїх потреб, вам потрібно:</a:t>
            </a:r>
            <a:endParaRPr b="1"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Завантажити інструмент, який ви хочете використовувати</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Адаптувати його до своїх потреб (додайте логотип своєї організації, внесіть будь-які інші зміни, які вважаєте за потрібне)</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Переконайтеся, що адаптована версія має примітку: “Ця робота є похідною від [назва файлу (наприклад, Ukrainian_3. OE Benefits - ENOEL cards)], [посилання на вихідне джерело: </a:t>
            </a:r>
            <a:r>
              <a:rPr lang="en" sz="800" u="sng">
                <a:solidFill>
                  <a:schemeClr val="hlink"/>
                </a:solidFill>
                <a:latin typeface="Open Sans"/>
                <a:ea typeface="Open Sans"/>
                <a:cs typeface="Open Sans"/>
                <a:sym typeface="Open Sans"/>
                <a:hlinkClick r:id="rId4"/>
              </a:rPr>
              <a:t>https://doi.org/10.5281/zenodo.5568482</a:t>
            </a:r>
            <a:r>
              <a:rPr b="0" i="0" lang="en" sz="800" u="none" cap="none" strike="noStrike">
                <a:solidFill>
                  <a:srgbClr val="004993"/>
                </a:solidFill>
                <a:latin typeface="Open Sans"/>
                <a:ea typeface="Open Sans"/>
                <a:cs typeface="Open Sans"/>
                <a:sym typeface="Open Sans"/>
              </a:rPr>
              <a:t>], від </a:t>
            </a:r>
            <a:r>
              <a:rPr b="0" i="0" lang="en" sz="800" u="sng" cap="none" strike="noStrike">
                <a:solidFill>
                  <a:schemeClr val="hlink"/>
                </a:solidFill>
                <a:latin typeface="Open Sans"/>
                <a:ea typeface="Open Sans"/>
                <a:cs typeface="Open Sans"/>
                <a:sym typeface="Open Sans"/>
                <a:hlinkClick r:id="rId5"/>
              </a:rPr>
              <a:t>SPARC Europe</a:t>
            </a:r>
            <a:r>
              <a:rPr b="0" i="0" lang="en" sz="800" u="none" cap="none" strike="noStrike">
                <a:solidFill>
                  <a:srgbClr val="004993"/>
                </a:solidFill>
                <a:latin typeface="Open Sans"/>
                <a:ea typeface="Open Sans"/>
                <a:cs typeface="Open Sans"/>
                <a:sym typeface="Open Sans"/>
              </a:rPr>
              <a:t> (ENOEL), </a:t>
            </a:r>
            <a:r>
              <a:rPr b="0" i="0" lang="en" sz="800" u="sng" cap="none" strike="noStrike">
                <a:solidFill>
                  <a:schemeClr val="hlink"/>
                </a:solidFill>
                <a:latin typeface="Open Sans"/>
                <a:ea typeface="Open Sans"/>
                <a:cs typeface="Open Sans"/>
                <a:sym typeface="Open Sans"/>
                <a:hlinkClick r:id="rId6"/>
              </a:rPr>
              <a:t>CC BY</a:t>
            </a:r>
            <a:r>
              <a:rPr b="0" i="0" lang="en" sz="800" u="none" cap="none" strike="noStrike">
                <a:solidFill>
                  <a:srgbClr val="004993"/>
                </a:solidFill>
                <a:latin typeface="Open Sans"/>
                <a:ea typeface="Open Sans"/>
                <a:cs typeface="Open Sans"/>
                <a:sym typeface="Open Sans"/>
              </a:rPr>
              <a:t>”.</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4993"/>
                </a:solidFill>
                <a:latin typeface="Open Sans"/>
                <a:ea typeface="Open Sans"/>
                <a:cs typeface="Open Sans"/>
                <a:sym typeface="Open Sans"/>
              </a:rPr>
              <a:t>Нижче ви знайдете короткий опис того, як організована презентація, та запропоновані варіанти використання для окремих слайдів.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4993"/>
                </a:solidFill>
                <a:latin typeface="Open Sans"/>
                <a:ea typeface="Open Sans"/>
                <a:cs typeface="Open Sans"/>
                <a:sym typeface="Open Sans"/>
              </a:rPr>
              <a:t>Це лише пропозиції; ми радимо вам вибирати та створювати інструменти відповідно до ваших потреб.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Слайд 3 </a:t>
            </a:r>
            <a:r>
              <a:rPr b="0" i="0" lang="en" sz="800" u="none" cap="none" strike="noStrike">
                <a:solidFill>
                  <a:srgbClr val="004993"/>
                </a:solidFill>
                <a:latin typeface="Open Sans"/>
                <a:ea typeface="Open Sans"/>
                <a:cs typeface="Open Sans"/>
                <a:sym typeface="Open Sans"/>
              </a:rPr>
              <a:t>– наведено приклад того, як можна адаптувати шаблон, включаючи розміщення логотипу вашої організації та заяву про атрибуцію.</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1" i="0" lang="en" sz="800" u="none" cap="none" strike="noStrike">
                <a:solidFill>
                  <a:srgbClr val="004993"/>
                </a:solidFill>
                <a:latin typeface="Open Sans"/>
                <a:ea typeface="Open Sans"/>
                <a:cs typeface="Open Sans"/>
                <a:sym typeface="Open Sans"/>
              </a:rPr>
              <a:t>Слайди 4-12 </a:t>
            </a:r>
            <a:r>
              <a:rPr b="0" i="0" lang="en" sz="800" u="none" cap="none" strike="noStrike">
                <a:solidFill>
                  <a:srgbClr val="004993"/>
                </a:solidFill>
                <a:latin typeface="Open Sans"/>
                <a:ea typeface="Open Sans"/>
                <a:cs typeface="Open Sans"/>
                <a:sym typeface="Open Sans"/>
              </a:rPr>
              <a:t>можна розглядати як “тизери”; вони ставлять базові питання та дають уявлення про основи відкритих освітніх ресурсів (</a:t>
            </a:r>
            <a:r>
              <a:rPr lang="en" sz="800">
                <a:solidFill>
                  <a:srgbClr val="004993"/>
                </a:solidFill>
                <a:latin typeface="Open Sans"/>
                <a:ea typeface="Open Sans"/>
                <a:cs typeface="Open Sans"/>
                <a:sym typeface="Open Sans"/>
              </a:rPr>
              <a:t>BOP</a:t>
            </a:r>
            <a:r>
              <a:rPr b="0" i="0" lang="en" sz="800" u="none" cap="none" strike="noStrike">
                <a:solidFill>
                  <a:srgbClr val="004993"/>
                </a:solidFill>
                <a:latin typeface="Open Sans"/>
                <a:ea typeface="Open Sans"/>
                <a:cs typeface="Open Sans"/>
                <a:sym typeface="Open Sans"/>
              </a:rPr>
              <a:t>). Ви можете використовувати їх як вступ до своєї презентації, щоб викликати цікавість.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1" lang="en" sz="800">
                <a:solidFill>
                  <a:srgbClr val="004993"/>
                </a:solidFill>
                <a:latin typeface="Open Sans"/>
                <a:ea typeface="Open Sans"/>
                <a:cs typeface="Open Sans"/>
                <a:sym typeface="Open Sans"/>
              </a:rPr>
              <a:t>Slides 13-63</a:t>
            </a:r>
            <a:r>
              <a:rPr lang="en" sz="800">
                <a:solidFill>
                  <a:srgbClr val="004993"/>
                </a:solidFill>
                <a:latin typeface="Open Sans"/>
                <a:ea typeface="Open Sans"/>
                <a:cs typeface="Open Sans"/>
                <a:sym typeface="Open Sans"/>
              </a:rPr>
              <a:t> показують переваги </a:t>
            </a:r>
            <a:r>
              <a:rPr lang="en" sz="800">
                <a:solidFill>
                  <a:srgbClr val="004993"/>
                </a:solidFill>
                <a:latin typeface="Open Sans"/>
                <a:ea typeface="Open Sans"/>
                <a:cs typeface="Open Sans"/>
                <a:sym typeface="Open Sans"/>
              </a:rPr>
              <a:t>BO</a:t>
            </a:r>
            <a:r>
              <a:rPr lang="en" sz="800">
                <a:solidFill>
                  <a:srgbClr val="004993"/>
                </a:solidFill>
                <a:latin typeface="Open Sans"/>
                <a:ea typeface="Open Sans"/>
                <a:cs typeface="Open Sans"/>
                <a:sym typeface="Open Sans"/>
              </a:rPr>
              <a:t> для п'яти різних зацікавлених сторін: студентів (жовтий фон), викладачів (помаранчевий фон), закладів (бірюзовий фон), для всіх (білий фон) та для бібліотекарів (блакитний фон). Ви можете використовувати їх, щоб звернутися до цих конкретних зацікавлених сторін.</a:t>
            </a:r>
            <a:endParaRPr b="0" i="0" sz="8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gedaf2065a5_1_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65" name="Google Shape;265;gedaf2065a5_1_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6" name="Google Shape;266;gedaf2065a5_1_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7" name="Google Shape;267;gedaf2065a5_1_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68" name="Google Shape;268;gedaf2065a5_1_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gedaf2065a5_1_72"/>
          <p:cNvSpPr txBox="1"/>
          <p:nvPr/>
        </p:nvSpPr>
        <p:spPr>
          <a:xfrm>
            <a:off x="303088" y="1149524"/>
            <a:ext cx="201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освіти  (</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FFDE59"/>
                </a:solidFill>
                <a:latin typeface="Open Sans"/>
                <a:ea typeface="Open Sans"/>
                <a:cs typeface="Open Sans"/>
                <a:sym typeface="Open Sans"/>
              </a:rPr>
              <a:t>студентів</a:t>
            </a:r>
            <a:endParaRPr b="1" i="0" sz="1900" u="none" cap="none" strike="noStrike">
              <a:solidFill>
                <a:srgbClr val="FFDE59"/>
              </a:solidFill>
              <a:latin typeface="Open Sans"/>
              <a:ea typeface="Open Sans"/>
              <a:cs typeface="Open Sans"/>
              <a:sym typeface="Open Sans"/>
            </a:endParaRPr>
          </a:p>
        </p:txBody>
      </p:sp>
      <p:sp>
        <p:nvSpPr>
          <p:cNvPr id="270" name="Google Shape;270;gedaf2065a5_1_72"/>
          <p:cNvSpPr txBox="1"/>
          <p:nvPr/>
        </p:nvSpPr>
        <p:spPr>
          <a:xfrm>
            <a:off x="2634100" y="585150"/>
            <a:ext cx="4746600" cy="2333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Покращення якості:</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lang="en" sz="2000">
                <a:solidFill>
                  <a:srgbClr val="004993"/>
                </a:solidFill>
                <a:latin typeface="Open Sans"/>
                <a:ea typeface="Open Sans"/>
                <a:cs typeface="Open Sans"/>
                <a:sym typeface="Open Sans"/>
              </a:rPr>
              <a:t>ВОР забезпечують покращення якості та постійні оновлення разом із швидким розповсюдженням, що гарантує актуальність інформації в них</a:t>
            </a:r>
            <a:r>
              <a:rPr lang="en" sz="2000">
                <a:solidFill>
                  <a:schemeClr val="dk1"/>
                </a:solidFill>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4" name="Shape 274"/>
        <p:cNvGrpSpPr/>
        <p:nvPr/>
      </p:nvGrpSpPr>
      <p:grpSpPr>
        <a:xfrm>
          <a:off x="0" y="0"/>
          <a:ext cx="0" cy="0"/>
          <a:chOff x="0" y="0"/>
          <a:chExt cx="0" cy="0"/>
        </a:xfrm>
      </p:grpSpPr>
      <p:sp>
        <p:nvSpPr>
          <p:cNvPr id="275" name="Google Shape;275;gedaf2065a5_1_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6" name="Google Shape;276;gedaf2065a5_1_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7" name="Google Shape;277;gedaf2065a5_1_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78" name="Google Shape;278;gedaf2065a5_1_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79" name="Google Shape;279;gedaf2065a5_1_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gedaf2065a5_1_82"/>
          <p:cNvSpPr txBox="1"/>
          <p:nvPr/>
        </p:nvSpPr>
        <p:spPr>
          <a:xfrm>
            <a:off x="303088" y="1149524"/>
            <a:ext cx="201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освіти  (</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FFDE59"/>
                </a:solidFill>
                <a:latin typeface="Open Sans"/>
                <a:ea typeface="Open Sans"/>
                <a:cs typeface="Open Sans"/>
                <a:sym typeface="Open Sans"/>
              </a:rPr>
              <a:t>студентів</a:t>
            </a:r>
            <a:endParaRPr b="1" i="0" sz="1900" u="none" cap="none" strike="noStrike">
              <a:solidFill>
                <a:srgbClr val="FFDE59"/>
              </a:solidFill>
              <a:latin typeface="Open Sans"/>
              <a:ea typeface="Open Sans"/>
              <a:cs typeface="Open Sans"/>
              <a:sym typeface="Open Sans"/>
            </a:endParaRPr>
          </a:p>
        </p:txBody>
      </p:sp>
      <p:sp>
        <p:nvSpPr>
          <p:cNvPr id="281" name="Google Shape;281;gedaf2065a5_1_82"/>
          <p:cNvSpPr txBox="1"/>
          <p:nvPr/>
        </p:nvSpPr>
        <p:spPr>
          <a:xfrm>
            <a:off x="2634100" y="707527"/>
            <a:ext cx="4937954" cy="2095928"/>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Винагородження відкритих практик:</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студенти можуть бути визнані частиною авторської команди та оцінені за їхню роботу та навички.</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5" name="Shape 285"/>
        <p:cNvGrpSpPr/>
        <p:nvPr/>
      </p:nvGrpSpPr>
      <p:grpSpPr>
        <a:xfrm>
          <a:off x="0" y="0"/>
          <a:ext cx="0" cy="0"/>
          <a:chOff x="0" y="0"/>
          <a:chExt cx="0" cy="0"/>
        </a:xfrm>
      </p:grpSpPr>
      <p:sp>
        <p:nvSpPr>
          <p:cNvPr id="286" name="Google Shape;286;gedaf2065a5_1_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7" name="Google Shape;287;gedaf2065a5_1_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8" name="Google Shape;288;gedaf2065a5_1_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89" name="Google Shape;289;gedaf2065a5_1_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0" name="Google Shape;290;gedaf2065a5_1_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gedaf2065a5_1_92"/>
          <p:cNvSpPr txBox="1"/>
          <p:nvPr/>
        </p:nvSpPr>
        <p:spPr>
          <a:xfrm>
            <a:off x="303088" y="1149524"/>
            <a:ext cx="201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освіти  (</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FFDE59"/>
                </a:solidFill>
                <a:latin typeface="Open Sans"/>
                <a:ea typeface="Open Sans"/>
                <a:cs typeface="Open Sans"/>
                <a:sym typeface="Open Sans"/>
              </a:rPr>
              <a:t>студентів</a:t>
            </a:r>
            <a:endParaRPr b="1" i="0" sz="1900" u="none" cap="none" strike="noStrike">
              <a:solidFill>
                <a:srgbClr val="FFDE59"/>
              </a:solidFill>
              <a:latin typeface="Open Sans"/>
              <a:ea typeface="Open Sans"/>
              <a:cs typeface="Open Sans"/>
              <a:sym typeface="Open Sans"/>
            </a:endParaRPr>
          </a:p>
        </p:txBody>
      </p:sp>
      <p:sp>
        <p:nvSpPr>
          <p:cNvPr id="292" name="Google Shape;292;gedaf2065a5_1_92"/>
          <p:cNvSpPr txBox="1"/>
          <p:nvPr/>
        </p:nvSpPr>
        <p:spPr>
          <a:xfrm>
            <a:off x="2634100" y="1067117"/>
            <a:ext cx="4938000" cy="1342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Безкоштовні дозволи (більше ніж просто): </a:t>
            </a:r>
            <a:br>
              <a:rPr b="0" i="0" lang="en" sz="2400" u="none" cap="none" strike="noStrike">
                <a:solidFill>
                  <a:srgbClr val="004993"/>
                </a:solidFill>
                <a:latin typeface="Open Sans"/>
                <a:ea typeface="Open Sans"/>
                <a:cs typeface="Open Sans"/>
                <a:sym typeface="Open Sans"/>
              </a:rPr>
            </a:b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 безкоштовно + дозволи.</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96" name="Shape 296"/>
        <p:cNvGrpSpPr/>
        <p:nvPr/>
      </p:nvGrpSpPr>
      <p:grpSpPr>
        <a:xfrm>
          <a:off x="0" y="0"/>
          <a:ext cx="0" cy="0"/>
          <a:chOff x="0" y="0"/>
          <a:chExt cx="0" cy="0"/>
        </a:xfrm>
      </p:grpSpPr>
      <p:sp>
        <p:nvSpPr>
          <p:cNvPr id="297" name="Google Shape;297;gedaf2065a5_1_10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8" name="Google Shape;298;gedaf2065a5_1_10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9" name="Google Shape;299;gedaf2065a5_1_10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0" name="Google Shape;300;gedaf2065a5_1_10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01" name="Google Shape;301;gedaf2065a5_1_10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gedaf2065a5_1_102"/>
          <p:cNvSpPr txBox="1"/>
          <p:nvPr/>
        </p:nvSpPr>
        <p:spPr>
          <a:xfrm>
            <a:off x="303088" y="1149524"/>
            <a:ext cx="201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освіти  (</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FFDE59"/>
                </a:solidFill>
                <a:latin typeface="Open Sans"/>
                <a:ea typeface="Open Sans"/>
                <a:cs typeface="Open Sans"/>
                <a:sym typeface="Open Sans"/>
              </a:rPr>
              <a:t>студентів</a:t>
            </a:r>
            <a:endParaRPr b="1" i="0" sz="1900" u="none" cap="none" strike="noStrike">
              <a:solidFill>
                <a:srgbClr val="FFDE59"/>
              </a:solidFill>
              <a:latin typeface="Open Sans"/>
              <a:ea typeface="Open Sans"/>
              <a:cs typeface="Open Sans"/>
              <a:sym typeface="Open Sans"/>
            </a:endParaRPr>
          </a:p>
        </p:txBody>
      </p:sp>
      <p:sp>
        <p:nvSpPr>
          <p:cNvPr id="303" name="Google Shape;303;gedaf2065a5_1_102"/>
          <p:cNvSpPr txBox="1"/>
          <p:nvPr/>
        </p:nvSpPr>
        <p:spPr>
          <a:xfrm>
            <a:off x="2634100" y="496910"/>
            <a:ext cx="4938000" cy="2333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Забезпечення кращої освіти:</a:t>
            </a:r>
            <a:r>
              <a:rPr b="0" i="0" lang="en" sz="2400" u="none" cap="none" strike="noStrike">
                <a:solidFill>
                  <a:srgbClr val="004993"/>
                </a:solidFill>
                <a:latin typeface="Open Sans"/>
                <a:ea typeface="Open Sans"/>
                <a:cs typeface="Open Sans"/>
                <a:sym typeface="Open Sans"/>
              </a:rPr>
              <a:t> </a:t>
            </a:r>
            <a:r>
              <a:rPr b="0" i="0" lang="en" sz="2000" u="none" cap="none" strike="noStrike">
                <a:solidFill>
                  <a:srgbClr val="004993"/>
                </a:solidFill>
                <a:latin typeface="Open Sans"/>
                <a:ea typeface="Open Sans"/>
                <a:cs typeface="Open Sans"/>
                <a:sym typeface="Open Sans"/>
              </a:rPr>
              <a:t>забезпечити краще майбутнє (</a:t>
            </a:r>
            <a:r>
              <a:rPr b="0" i="0" lang="en" sz="2000" u="sng" cap="none" strike="noStrike">
                <a:solidFill>
                  <a:schemeClr val="hlink"/>
                </a:solidFill>
                <a:latin typeface="Open Sans"/>
                <a:ea typeface="Open Sans"/>
                <a:cs typeface="Open Sans"/>
                <a:sym typeface="Open Sans"/>
                <a:hlinkClick r:id="rId4"/>
              </a:rPr>
              <a:t>ЦСР 4</a:t>
            </a:r>
            <a:r>
              <a:rPr b="0" i="0" lang="en" sz="2000" u="none" cap="none" strike="noStrike">
                <a:solidFill>
                  <a:srgbClr val="004993"/>
                </a:solidFill>
                <a:latin typeface="Open Sans"/>
                <a:ea typeface="Open Sans"/>
                <a:cs typeface="Open Sans"/>
                <a:sym typeface="Open Sans"/>
              </a:rPr>
              <a:t>: “Забезпечити інклюзивну та справедливу якісну освіту та сприяти можливості навчання протягом усього життя для всіх”).</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7" name="Shape 307"/>
        <p:cNvGrpSpPr/>
        <p:nvPr/>
      </p:nvGrpSpPr>
      <p:grpSpPr>
        <a:xfrm>
          <a:off x="0" y="0"/>
          <a:ext cx="0" cy="0"/>
          <a:chOff x="0" y="0"/>
          <a:chExt cx="0" cy="0"/>
        </a:xfrm>
      </p:grpSpPr>
      <p:sp>
        <p:nvSpPr>
          <p:cNvPr id="308" name="Google Shape;308;gedaf2065a5_1_1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09" name="Google Shape;309;gedaf2065a5_1_11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0" name="Google Shape;310;gedaf2065a5_1_1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1" name="Google Shape;311;gedaf2065a5_1_11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2" name="Google Shape;312;gedaf2065a5_1_11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gedaf2065a5_1_112"/>
          <p:cNvSpPr txBox="1"/>
          <p:nvPr/>
        </p:nvSpPr>
        <p:spPr>
          <a:xfrm>
            <a:off x="303088" y="1149524"/>
            <a:ext cx="201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освіти  (</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FFDE59"/>
                </a:solidFill>
                <a:latin typeface="Open Sans"/>
                <a:ea typeface="Open Sans"/>
                <a:cs typeface="Open Sans"/>
                <a:sym typeface="Open Sans"/>
              </a:rPr>
              <a:t>студентів</a:t>
            </a:r>
            <a:endParaRPr b="1" i="0" sz="1900" u="none" cap="none" strike="noStrike">
              <a:solidFill>
                <a:srgbClr val="FFDE59"/>
              </a:solidFill>
              <a:latin typeface="Open Sans"/>
              <a:ea typeface="Open Sans"/>
              <a:cs typeface="Open Sans"/>
              <a:sym typeface="Open Sans"/>
            </a:endParaRPr>
          </a:p>
        </p:txBody>
      </p:sp>
      <p:sp>
        <p:nvSpPr>
          <p:cNvPr id="314" name="Google Shape;314;gedaf2065a5_1_112"/>
          <p:cNvSpPr txBox="1"/>
          <p:nvPr/>
        </p:nvSpPr>
        <p:spPr>
          <a:xfrm>
            <a:off x="2634100" y="337663"/>
            <a:ext cx="4937954" cy="2733026"/>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Поліпшення розуміння:</a:t>
            </a:r>
            <a:r>
              <a:rPr b="0" i="0" lang="en" sz="2400" u="none" cap="none" strike="noStrike">
                <a:solidFill>
                  <a:srgbClr val="004993"/>
                </a:solidFill>
                <a:latin typeface="Open Sans"/>
                <a:ea typeface="Open Sans"/>
                <a:cs typeface="Open Sans"/>
                <a:sym typeface="Open Sans"/>
              </a:rPr>
              <a:t> </a:t>
            </a:r>
            <a:r>
              <a:rPr b="0" i="0" lang="en" sz="2000" u="none" cap="none" strike="noStrike">
                <a:solidFill>
                  <a:srgbClr val="004993"/>
                </a:solidFill>
                <a:latin typeface="Open Sans"/>
                <a:ea typeface="Open Sans"/>
                <a:cs typeface="Open Sans"/>
                <a:sym typeface="Open Sans"/>
              </a:rPr>
              <a:t>студенти можуть переглядати концепції/ідеї, використовуючи інший набір ресурсів (тобто повторювати одну й ту саму концепцію, використовуючи інше пояснення).</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8" name="Shape 318"/>
        <p:cNvGrpSpPr/>
        <p:nvPr/>
      </p:nvGrpSpPr>
      <p:grpSpPr>
        <a:xfrm>
          <a:off x="0" y="0"/>
          <a:ext cx="0" cy="0"/>
          <a:chOff x="0" y="0"/>
          <a:chExt cx="0" cy="0"/>
        </a:xfrm>
      </p:grpSpPr>
      <p:sp>
        <p:nvSpPr>
          <p:cNvPr id="319" name="Google Shape;319;g11141fa9eb0_0_2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0" name="Google Shape;320;g11141fa9eb0_0_2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1" name="Google Shape;321;g11141fa9eb0_0_2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2" name="Google Shape;322;g11141fa9eb0_0_2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3" name="Google Shape;323;g11141fa9eb0_0_2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 name="Google Shape;324;g11141fa9eb0_0_27"/>
          <p:cNvSpPr txBox="1"/>
          <p:nvPr/>
        </p:nvSpPr>
        <p:spPr>
          <a:xfrm>
            <a:off x="303088" y="1149524"/>
            <a:ext cx="2013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освіти  (</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FFDE59"/>
                </a:solidFill>
                <a:latin typeface="Open Sans"/>
                <a:ea typeface="Open Sans"/>
                <a:cs typeface="Open Sans"/>
                <a:sym typeface="Open Sans"/>
              </a:rPr>
              <a:t>студентів</a:t>
            </a:r>
            <a:endParaRPr b="1" i="0" sz="1900" u="none" cap="none" strike="noStrike">
              <a:solidFill>
                <a:srgbClr val="FFDE59"/>
              </a:solidFill>
              <a:latin typeface="Open Sans"/>
              <a:ea typeface="Open Sans"/>
              <a:cs typeface="Open Sans"/>
              <a:sym typeface="Open Sans"/>
            </a:endParaRPr>
          </a:p>
        </p:txBody>
      </p:sp>
      <p:sp>
        <p:nvSpPr>
          <p:cNvPr id="325" name="Google Shape;325;g11141fa9eb0_0_27"/>
          <p:cNvSpPr txBox="1"/>
          <p:nvPr/>
        </p:nvSpPr>
        <p:spPr>
          <a:xfrm>
            <a:off x="2634100" y="566275"/>
            <a:ext cx="4669500" cy="1625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Спільне створення: </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дають студентам можливість бути партнерами спільної творчості на користь себе.</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9" name="Shape 329"/>
        <p:cNvGrpSpPr/>
        <p:nvPr/>
      </p:nvGrpSpPr>
      <p:grpSpPr>
        <a:xfrm>
          <a:off x="0" y="0"/>
          <a:ext cx="0" cy="0"/>
          <a:chOff x="0" y="0"/>
          <a:chExt cx="0" cy="0"/>
        </a:xfrm>
      </p:grpSpPr>
      <p:sp>
        <p:nvSpPr>
          <p:cNvPr id="330" name="Google Shape;330;gee256591df_0_6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1" name="Google Shape;331;gee256591df_0_6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2" name="Google Shape;332;gee256591df_0_6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3" name="Google Shape;333;gee256591df_0_6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4" name="Google Shape;334;gee256591df_0_6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 name="Google Shape;335;gee256591df_0_61"/>
          <p:cNvSpPr txBox="1"/>
          <p:nvPr/>
        </p:nvSpPr>
        <p:spPr>
          <a:xfrm>
            <a:off x="219397" y="1123228"/>
            <a:ext cx="31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chemeClr val="accent4"/>
                </a:solidFill>
                <a:latin typeface="Open Sans"/>
                <a:ea typeface="Open Sans"/>
                <a:cs typeface="Open Sans"/>
                <a:sym typeface="Open Sans"/>
              </a:rPr>
              <a:t>викладачів</a:t>
            </a:r>
            <a:endParaRPr b="1" i="0" sz="1900" u="none" cap="none" strike="noStrike">
              <a:solidFill>
                <a:schemeClr val="accent4"/>
              </a:solidFill>
              <a:latin typeface="Open Sans"/>
              <a:ea typeface="Open Sans"/>
              <a:cs typeface="Open Sans"/>
              <a:sym typeface="Open Sans"/>
            </a:endParaRPr>
          </a:p>
        </p:txBody>
      </p:sp>
      <p:sp>
        <p:nvSpPr>
          <p:cNvPr id="336" name="Google Shape;336;gee256591df_0_61"/>
          <p:cNvSpPr txBox="1"/>
          <p:nvPr/>
        </p:nvSpPr>
        <p:spPr>
          <a:xfrm>
            <a:off x="2634100" y="408150"/>
            <a:ext cx="4820400" cy="2687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 sz="2400">
                <a:solidFill>
                  <a:srgbClr val="004993"/>
                </a:solidFill>
                <a:latin typeface="Open Sans"/>
                <a:ea typeface="Open Sans"/>
                <a:cs typeface="Open Sans"/>
                <a:sym typeface="Open Sans"/>
              </a:rPr>
              <a:t>Дозволи на адаптацію: </a:t>
            </a:r>
            <a:r>
              <a:rPr lang="en" sz="2000">
                <a:solidFill>
                  <a:srgbClr val="004993"/>
                </a:solidFill>
                <a:latin typeface="Open Sans"/>
                <a:ea typeface="Open Sans"/>
                <a:cs typeface="Open Sans"/>
                <a:sym typeface="Open Sans"/>
              </a:rPr>
              <a:t>викладачі можуть (частково або повністю) адаптувати/змінювати ВОР, створюючи найкраще поєднання матеріалів курсу для кожного навчального досвіду та постійно покращуючи якість ВОР.</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0" name="Shape 340"/>
        <p:cNvGrpSpPr/>
        <p:nvPr/>
      </p:nvGrpSpPr>
      <p:grpSpPr>
        <a:xfrm>
          <a:off x="0" y="0"/>
          <a:ext cx="0" cy="0"/>
          <a:chOff x="0" y="0"/>
          <a:chExt cx="0" cy="0"/>
        </a:xfrm>
      </p:grpSpPr>
      <p:sp>
        <p:nvSpPr>
          <p:cNvPr id="341" name="Google Shape;341;gee2322c6b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2" name="Google Shape;342;gee2322c6b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3" name="Google Shape;343;gee2322c6b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4" name="Google Shape;344;gee2322c6b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45" name="Google Shape;345;gee2322c6b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 name="Google Shape;346;gee2322c6bf_0_0"/>
          <p:cNvSpPr txBox="1"/>
          <p:nvPr/>
        </p:nvSpPr>
        <p:spPr>
          <a:xfrm>
            <a:off x="219397" y="1123228"/>
            <a:ext cx="31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chemeClr val="accent4"/>
                </a:solidFill>
                <a:latin typeface="Open Sans"/>
                <a:ea typeface="Open Sans"/>
                <a:cs typeface="Open Sans"/>
                <a:sym typeface="Open Sans"/>
              </a:rPr>
              <a:t>викладачів</a:t>
            </a:r>
            <a:endParaRPr b="1" i="0" sz="1900" u="none" cap="none" strike="noStrike">
              <a:solidFill>
                <a:schemeClr val="accent4"/>
              </a:solidFill>
              <a:latin typeface="Open Sans"/>
              <a:ea typeface="Open Sans"/>
              <a:cs typeface="Open Sans"/>
              <a:sym typeface="Open Sans"/>
            </a:endParaRPr>
          </a:p>
        </p:txBody>
      </p:sp>
      <p:sp>
        <p:nvSpPr>
          <p:cNvPr id="347" name="Google Shape;347;gee2322c6bf_0_0"/>
          <p:cNvSpPr txBox="1"/>
          <p:nvPr/>
        </p:nvSpPr>
        <p:spPr>
          <a:xfrm>
            <a:off x="2634100" y="337663"/>
            <a:ext cx="4938000" cy="2758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Забезпечення відкритої педагогіки:</a:t>
            </a:r>
            <a:r>
              <a:rPr b="0" i="0" lang="en"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за допомогою </a:t>
            </a: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студенти глибоко залучені до навчального процесу та створення навчальних матеріалів, по суті, роблячи їх власними, під керівництвом викладача.</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1" name="Shape 351"/>
        <p:cNvGrpSpPr/>
        <p:nvPr/>
      </p:nvGrpSpPr>
      <p:grpSpPr>
        <a:xfrm>
          <a:off x="0" y="0"/>
          <a:ext cx="0" cy="0"/>
          <a:chOff x="0" y="0"/>
          <a:chExt cx="0" cy="0"/>
        </a:xfrm>
      </p:grpSpPr>
      <p:sp>
        <p:nvSpPr>
          <p:cNvPr id="352" name="Google Shape;352;gee2322c6bf_0_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3" name="Google Shape;353;gee2322c6bf_0_1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4" name="Google Shape;354;gee2322c6bf_0_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55" name="Google Shape;355;gee2322c6bf_0_1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6" name="Google Shape;356;gee2322c6bf_0_1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gee2322c6bf_0_11"/>
          <p:cNvSpPr txBox="1"/>
          <p:nvPr/>
        </p:nvSpPr>
        <p:spPr>
          <a:xfrm>
            <a:off x="219397" y="1123228"/>
            <a:ext cx="31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chemeClr val="accent4"/>
                </a:solidFill>
                <a:latin typeface="Open Sans"/>
                <a:ea typeface="Open Sans"/>
                <a:cs typeface="Open Sans"/>
                <a:sym typeface="Open Sans"/>
              </a:rPr>
              <a:t>викладачів</a:t>
            </a:r>
            <a:endParaRPr b="1" i="0" sz="1900" u="none" cap="none" strike="noStrike">
              <a:solidFill>
                <a:schemeClr val="accent4"/>
              </a:solidFill>
              <a:latin typeface="Open Sans"/>
              <a:ea typeface="Open Sans"/>
              <a:cs typeface="Open Sans"/>
              <a:sym typeface="Open Sans"/>
            </a:endParaRPr>
          </a:p>
        </p:txBody>
      </p:sp>
      <p:sp>
        <p:nvSpPr>
          <p:cNvPr id="358" name="Google Shape;358;gee2322c6bf_0_11"/>
          <p:cNvSpPr txBox="1"/>
          <p:nvPr/>
        </p:nvSpPr>
        <p:spPr>
          <a:xfrm>
            <a:off x="2634100" y="553417"/>
            <a:ext cx="4938000" cy="2333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Покращення репутації:</a:t>
            </a:r>
            <a:r>
              <a:rPr b="0" i="0" lang="en"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якісні </a:t>
            </a: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покращують репутацію викладача на місцевому та глобальному рівнях, пропонуючи водночас нові можливості для співпраці з колегами по всьому світу.</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2" name="Shape 362"/>
        <p:cNvGrpSpPr/>
        <p:nvPr/>
      </p:nvGrpSpPr>
      <p:grpSpPr>
        <a:xfrm>
          <a:off x="0" y="0"/>
          <a:ext cx="0" cy="0"/>
          <a:chOff x="0" y="0"/>
          <a:chExt cx="0" cy="0"/>
        </a:xfrm>
      </p:grpSpPr>
      <p:sp>
        <p:nvSpPr>
          <p:cNvPr id="363" name="Google Shape;363;gee2322c6bf_0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4" name="Google Shape;364;gee2322c6bf_0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5" name="Google Shape;365;gee2322c6bf_0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6" name="Google Shape;366;gee2322c6bf_0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7" name="Google Shape;367;gee2322c6bf_0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gee2322c6bf_0_22"/>
          <p:cNvSpPr txBox="1"/>
          <p:nvPr/>
        </p:nvSpPr>
        <p:spPr>
          <a:xfrm>
            <a:off x="219397" y="1123228"/>
            <a:ext cx="31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chemeClr val="accent4"/>
                </a:solidFill>
                <a:latin typeface="Open Sans"/>
                <a:ea typeface="Open Sans"/>
                <a:cs typeface="Open Sans"/>
                <a:sym typeface="Open Sans"/>
              </a:rPr>
              <a:t>викладачів</a:t>
            </a:r>
            <a:endParaRPr b="1" i="0" sz="1900" u="none" cap="none" strike="noStrike">
              <a:solidFill>
                <a:schemeClr val="accent4"/>
              </a:solidFill>
              <a:latin typeface="Open Sans"/>
              <a:ea typeface="Open Sans"/>
              <a:cs typeface="Open Sans"/>
              <a:sym typeface="Open Sans"/>
            </a:endParaRPr>
          </a:p>
        </p:txBody>
      </p:sp>
      <p:sp>
        <p:nvSpPr>
          <p:cNvPr id="369" name="Google Shape;369;gee2322c6bf_0_22"/>
          <p:cNvSpPr txBox="1"/>
          <p:nvPr/>
        </p:nvSpPr>
        <p:spPr>
          <a:xfrm>
            <a:off x="2634100" y="702400"/>
            <a:ext cx="4608900" cy="1979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 sz="2400">
                <a:solidFill>
                  <a:srgbClr val="004993"/>
                </a:solidFill>
                <a:latin typeface="Open Sans"/>
                <a:ea typeface="Open Sans"/>
                <a:cs typeface="Open Sans"/>
                <a:sym typeface="Open Sans"/>
              </a:rPr>
              <a:t>Зменшення навантаження: </a:t>
            </a:r>
            <a:r>
              <a:rPr lang="en" sz="2000">
                <a:solidFill>
                  <a:srgbClr val="004993"/>
                </a:solidFill>
                <a:latin typeface="Open Sans"/>
                <a:ea typeface="Open Sans"/>
                <a:cs typeface="Open Sans"/>
                <a:sym typeface="Open Sans"/>
              </a:rPr>
              <a:t>викладачам не потрібно щоразу “винаходити велосипед”, але вони можуть повторно використовувати те, що вже існує.</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gf3250da317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3" name="Google Shape;73;gf3250da317_1_0"/>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74" name="Google Shape;74;gf3250da317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5" name="Google Shape;75;gf3250da317_1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6" name="Google Shape;76;gf3250da317_1_0"/>
          <p:cNvSpPr txBox="1"/>
          <p:nvPr/>
        </p:nvSpPr>
        <p:spPr>
          <a:xfrm>
            <a:off x="1173150" y="3641525"/>
            <a:ext cx="4344300" cy="365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000000"/>
                </a:solidFill>
                <a:latin typeface="Open Sans"/>
                <a:ea typeface="Open Sans"/>
                <a:cs typeface="Open Sans"/>
                <a:sym typeface="Open Sans"/>
              </a:rPr>
              <a:t>This work is a derivative of “Ukrainian_</a:t>
            </a:r>
            <a:r>
              <a:rPr b="0" i="0" lang="en" sz="700" u="none" cap="none" strike="noStrike">
                <a:solidFill>
                  <a:schemeClr val="dk1"/>
                </a:solidFill>
                <a:latin typeface="Open Sans"/>
                <a:ea typeface="Open Sans"/>
                <a:cs typeface="Open Sans"/>
                <a:sym typeface="Open Sans"/>
              </a:rPr>
              <a:t>3. OE Benefits - ENOEL cards”, </a:t>
            </a:r>
            <a:r>
              <a:rPr lang="en" sz="700" u="sng">
                <a:solidFill>
                  <a:schemeClr val="accent5"/>
                </a:solidFill>
                <a:latin typeface="Open Sans"/>
                <a:ea typeface="Open Sans"/>
                <a:cs typeface="Open Sans"/>
                <a:sym typeface="Open Sans"/>
                <a:hlinkClick r:id="rId5">
                  <a:extLst>
                    <a:ext uri="{A12FA001-AC4F-418D-AE19-62706E023703}">
                      <ahyp:hlinkClr val="tx"/>
                    </a:ext>
                  </a:extLst>
                </a:hlinkClick>
              </a:rPr>
              <a:t>https://doi.org/10.5281/zenodo.5568482</a:t>
            </a:r>
            <a:r>
              <a:rPr b="0" i="0" lang="en" sz="700" u="none" cap="none" strike="noStrike">
                <a:solidFill>
                  <a:schemeClr val="dk1"/>
                </a:solidFill>
                <a:latin typeface="Open Sans"/>
                <a:ea typeface="Open Sans"/>
                <a:cs typeface="Open Sans"/>
                <a:sym typeface="Open Sans"/>
              </a:rPr>
              <a:t>, by </a:t>
            </a:r>
            <a:r>
              <a:rPr b="0" i="0" lang="en" sz="7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 sz="700" u="none" cap="none" strike="noStrike">
                <a:solidFill>
                  <a:srgbClr val="004993"/>
                </a:solidFill>
                <a:latin typeface="Open Sans"/>
                <a:ea typeface="Open Sans"/>
                <a:cs typeface="Open Sans"/>
                <a:sym typeface="Open Sans"/>
              </a:rPr>
              <a:t> </a:t>
            </a:r>
            <a:r>
              <a:rPr b="0" i="0" lang="en" sz="700" u="none" cap="none" strike="noStrike">
                <a:solidFill>
                  <a:schemeClr val="dk1"/>
                </a:solidFill>
                <a:latin typeface="Open Sans"/>
                <a:ea typeface="Open Sans"/>
                <a:cs typeface="Open Sans"/>
                <a:sym typeface="Open Sans"/>
              </a:rPr>
              <a:t>(ENOEL), </a:t>
            </a:r>
            <a:r>
              <a:rPr b="0" i="0" lang="en" sz="7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700" u="none" cap="none" strike="noStrike">
              <a:solidFill>
                <a:srgbClr val="000000"/>
              </a:solidFill>
              <a:latin typeface="Open Sans"/>
              <a:ea typeface="Open Sans"/>
              <a:cs typeface="Open Sans"/>
              <a:sym typeface="Open Sans"/>
            </a:endParaRPr>
          </a:p>
        </p:txBody>
      </p:sp>
      <p:sp>
        <p:nvSpPr>
          <p:cNvPr id="77" name="Google Shape;77;gf3250da317_1_0"/>
          <p:cNvSpPr txBox="1"/>
          <p:nvPr/>
        </p:nvSpPr>
        <p:spPr>
          <a:xfrm>
            <a:off x="6120927" y="3621650"/>
            <a:ext cx="1282500" cy="350400"/>
          </a:xfrm>
          <a:prstGeom prst="rect">
            <a:avLst/>
          </a:prstGeom>
          <a:noFill/>
          <a:ln>
            <a:noFill/>
          </a:ln>
        </p:spPr>
        <p:txBody>
          <a:bodyPr anchorCtr="0" anchor="t" bIns="74375" lIns="74375" spcFirstLastPara="1" rIns="74375" wrap="square" tIns="74375">
            <a:spAutoFit/>
          </a:bodyPr>
          <a:lstStyle/>
          <a:p>
            <a:pPr indent="0" lvl="0" marL="0" rtl="0" algn="ctr">
              <a:spcBef>
                <a:spcPts val="0"/>
              </a:spcBef>
              <a:spcAft>
                <a:spcPts val="0"/>
              </a:spcAft>
              <a:buClr>
                <a:schemeClr val="dk1"/>
              </a:buClr>
              <a:buSzPts val="1400"/>
              <a:buFont typeface="Arial"/>
              <a:buNone/>
            </a:pPr>
            <a:r>
              <a:rPr lang="en" sz="1300">
                <a:solidFill>
                  <a:schemeClr val="dk1"/>
                </a:solidFill>
                <a:latin typeface="Calibri"/>
                <a:ea typeface="Calibri"/>
                <a:cs typeface="Calibri"/>
                <a:sym typeface="Calibri"/>
              </a:rPr>
              <a:t>ваш логотип тут</a:t>
            </a:r>
            <a:endParaRPr b="1" sz="600">
              <a:latin typeface="Open Sans"/>
              <a:ea typeface="Open Sans"/>
              <a:cs typeface="Open Sans"/>
              <a:sym typeface="Open Sans"/>
            </a:endParaRPr>
          </a:p>
        </p:txBody>
      </p:sp>
      <p:sp>
        <p:nvSpPr>
          <p:cNvPr id="78" name="Google Shape;78;gf3250da317_1_0"/>
          <p:cNvSpPr txBox="1"/>
          <p:nvPr/>
        </p:nvSpPr>
        <p:spPr>
          <a:xfrm>
            <a:off x="5108125" y="182325"/>
            <a:ext cx="2295300" cy="55396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FF0000"/>
                </a:solidFill>
                <a:latin typeface="Arial"/>
                <a:ea typeface="Arial"/>
                <a:cs typeface="Arial"/>
                <a:sym typeface="Arial"/>
              </a:rPr>
              <a:t>ПРИКЛАД АДАПТАЦІЇ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FF0000"/>
                </a:solidFill>
                <a:latin typeface="Arial"/>
                <a:ea typeface="Arial"/>
                <a:cs typeface="Arial"/>
                <a:sym typeface="Arial"/>
              </a:rPr>
              <a:t>ДЛЯ ВАШИХ ПОТРЕБ</a:t>
            </a:r>
            <a:endParaRPr b="0" i="0" sz="1400" u="none" cap="none" strike="noStrike">
              <a:solidFill>
                <a:srgbClr val="000000"/>
              </a:solidFill>
              <a:latin typeface="Arial"/>
              <a:ea typeface="Arial"/>
              <a:cs typeface="Arial"/>
              <a:sym typeface="Arial"/>
            </a:endParaRPr>
          </a:p>
        </p:txBody>
      </p:sp>
      <p:sp>
        <p:nvSpPr>
          <p:cNvPr id="79" name="Google Shape;79;gf3250da317_1_0"/>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gf3250da317_1_0"/>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gf3250da317_1_0"/>
          <p:cNvSpPr txBox="1"/>
          <p:nvPr/>
        </p:nvSpPr>
        <p:spPr>
          <a:xfrm>
            <a:off x="2812525" y="3085225"/>
            <a:ext cx="2675700" cy="36930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FF0000"/>
                </a:solidFill>
                <a:latin typeface="Arial"/>
                <a:ea typeface="Arial"/>
                <a:cs typeface="Arial"/>
                <a:sym typeface="Arial"/>
              </a:rPr>
              <a:t>Додайте заяву про атрибуцію</a:t>
            </a:r>
            <a:endParaRPr b="0" i="0" sz="1200" u="none" cap="none" strike="noStrike">
              <a:solidFill>
                <a:srgbClr val="FF0000"/>
              </a:solidFill>
              <a:latin typeface="Arial"/>
              <a:ea typeface="Arial"/>
              <a:cs typeface="Arial"/>
              <a:sym typeface="Arial"/>
            </a:endParaRPr>
          </a:p>
        </p:txBody>
      </p:sp>
      <p:sp>
        <p:nvSpPr>
          <p:cNvPr id="82" name="Google Shape;82;gf3250da317_1_0"/>
          <p:cNvSpPr txBox="1"/>
          <p:nvPr/>
        </p:nvSpPr>
        <p:spPr>
          <a:xfrm>
            <a:off x="4841800" y="2591500"/>
            <a:ext cx="2675700" cy="36930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FF0000"/>
                </a:solidFill>
                <a:latin typeface="Arial"/>
                <a:ea typeface="Arial"/>
                <a:cs typeface="Arial"/>
                <a:sym typeface="Arial"/>
              </a:rPr>
              <a:t>Додайте логотип вашої організації</a:t>
            </a:r>
            <a:endParaRPr b="0" i="0" sz="1200" u="none" cap="none" strike="noStrike">
              <a:solidFill>
                <a:srgbClr val="FF0000"/>
              </a:solidFill>
              <a:latin typeface="Arial"/>
              <a:ea typeface="Arial"/>
              <a:cs typeface="Arial"/>
              <a:sym typeface="Arial"/>
            </a:endParaRPr>
          </a:p>
        </p:txBody>
      </p:sp>
      <p:sp>
        <p:nvSpPr>
          <p:cNvPr id="83" name="Google Shape;83;gf3250da317_1_0"/>
          <p:cNvSpPr txBox="1"/>
          <p:nvPr/>
        </p:nvSpPr>
        <p:spPr>
          <a:xfrm>
            <a:off x="657272" y="922322"/>
            <a:ext cx="2070600" cy="21666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2800"/>
              <a:buFont typeface="Arial"/>
              <a:buNone/>
            </a:pPr>
            <a:r>
              <a:rPr b="1" lang="en" sz="2800">
                <a:solidFill>
                  <a:schemeClr val="lt1"/>
                </a:solidFill>
                <a:latin typeface="Open Sans"/>
                <a:ea typeface="Open Sans"/>
                <a:cs typeface="Open Sans"/>
                <a:sym typeface="Open Sans"/>
              </a:rPr>
              <a:t>BOP</a:t>
            </a:r>
            <a:r>
              <a:rPr b="1" i="0" lang="en" sz="2800" u="none" cap="none" strike="noStrike">
                <a:solidFill>
                  <a:schemeClr val="lt1"/>
                </a:solidFill>
                <a:latin typeface="Open Sans"/>
                <a:ea typeface="Open Sans"/>
                <a:cs typeface="Open Sans"/>
                <a:sym typeface="Open Sans"/>
              </a:rPr>
              <a:t> –</a:t>
            </a:r>
            <a:r>
              <a:rPr b="1" i="0" lang="en" sz="3900" u="none" cap="none" strike="noStrike">
                <a:solidFill>
                  <a:schemeClr val="lt1"/>
                </a:solidFill>
                <a:latin typeface="Open Sans"/>
                <a:ea typeface="Open Sans"/>
                <a:cs typeface="Open Sans"/>
                <a:sym typeface="Open Sans"/>
              </a:rPr>
              <a:t> </a:t>
            </a:r>
            <a:r>
              <a:rPr b="1" i="0" lang="en" sz="12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chemeClr val="lt1"/>
                </a:solidFill>
                <a:latin typeface="Open Sans"/>
                <a:ea typeface="Open Sans"/>
                <a:cs typeface="Open Sans"/>
                <a:sym typeface="Open Sans"/>
              </a:rPr>
              <a:t> </a:t>
            </a:r>
            <a:r>
              <a:rPr b="1" i="0" lang="en" sz="1000" u="none" cap="none" strike="noStrike">
                <a:solidFill>
                  <a:schemeClr val="lt1"/>
                </a:solidFill>
                <a:latin typeface="Open Sans"/>
                <a:ea typeface="Open Sans"/>
                <a:cs typeface="Open Sans"/>
                <a:sym typeface="Open Sans"/>
              </a:rPr>
              <a:t>основи</a:t>
            </a:r>
            <a:endParaRPr b="1"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lt1"/>
              </a:solidFill>
              <a:latin typeface="Open Sans"/>
              <a:ea typeface="Open Sans"/>
              <a:cs typeface="Open Sans"/>
              <a:sym typeface="Open Sans"/>
            </a:endParaRPr>
          </a:p>
        </p:txBody>
      </p:sp>
      <p:sp>
        <p:nvSpPr>
          <p:cNvPr id="84" name="Google Shape;84;gf3250da317_1_0"/>
          <p:cNvSpPr txBox="1"/>
          <p:nvPr/>
        </p:nvSpPr>
        <p:spPr>
          <a:xfrm>
            <a:off x="2866050" y="1200825"/>
            <a:ext cx="4632600" cy="126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 sz="4400" u="none" cap="none" strike="noStrike">
                <a:solidFill>
                  <a:srgbClr val="004993"/>
                </a:solidFill>
                <a:latin typeface="Open Sans"/>
                <a:ea typeface="Open Sans"/>
                <a:cs typeface="Open Sans"/>
                <a:sym typeface="Open Sans"/>
              </a:rPr>
              <a:t>Що таке </a:t>
            </a:r>
            <a:r>
              <a:rPr b="1" lang="en" sz="4400">
                <a:solidFill>
                  <a:srgbClr val="004993"/>
                </a:solidFill>
                <a:latin typeface="Open Sans"/>
                <a:ea typeface="Open Sans"/>
                <a:cs typeface="Open Sans"/>
                <a:sym typeface="Open Sans"/>
              </a:rPr>
              <a:t>BOP</a:t>
            </a:r>
            <a:r>
              <a:rPr b="1" i="0" lang="en" sz="4400" u="none" cap="none" strike="noStrike">
                <a:solidFill>
                  <a:srgbClr val="004993"/>
                </a:solidFill>
                <a:latin typeface="Open Sans"/>
                <a:ea typeface="Open Sans"/>
                <a:cs typeface="Open Sans"/>
                <a:sym typeface="Open Sans"/>
              </a:rPr>
              <a:t>?</a:t>
            </a:r>
            <a:endParaRPr b="1" i="0" sz="4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lang="en" sz="2600">
                <a:solidFill>
                  <a:srgbClr val="004993"/>
                </a:solidFill>
                <a:latin typeface="Open Sans"/>
                <a:ea typeface="Open Sans"/>
                <a:cs typeface="Open Sans"/>
                <a:sym typeface="Open Sans"/>
              </a:rPr>
              <a:t>(відкриті освітні ресурси)</a:t>
            </a:r>
            <a:endParaRPr b="1" sz="2600">
              <a:solidFill>
                <a:srgbClr val="004993"/>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3" name="Shape 373"/>
        <p:cNvGrpSpPr/>
        <p:nvPr/>
      </p:nvGrpSpPr>
      <p:grpSpPr>
        <a:xfrm>
          <a:off x="0" y="0"/>
          <a:ext cx="0" cy="0"/>
          <a:chOff x="0" y="0"/>
          <a:chExt cx="0" cy="0"/>
        </a:xfrm>
      </p:grpSpPr>
      <p:sp>
        <p:nvSpPr>
          <p:cNvPr id="374" name="Google Shape;374;gee2322c6bf_0_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5" name="Google Shape;375;gee2322c6bf_0_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6" name="Google Shape;376;gee2322c6bf_0_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7" name="Google Shape;377;gee2322c6bf_0_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78" name="Google Shape;378;gee2322c6bf_0_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 name="Google Shape;379;gee2322c6bf_0_33"/>
          <p:cNvSpPr txBox="1"/>
          <p:nvPr/>
        </p:nvSpPr>
        <p:spPr>
          <a:xfrm>
            <a:off x="219397" y="1123228"/>
            <a:ext cx="31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chemeClr val="accent4"/>
                </a:solidFill>
                <a:latin typeface="Open Sans"/>
                <a:ea typeface="Open Sans"/>
                <a:cs typeface="Open Sans"/>
                <a:sym typeface="Open Sans"/>
              </a:rPr>
              <a:t>викладачів</a:t>
            </a:r>
            <a:endParaRPr b="1" i="0" sz="1900" u="none" cap="none" strike="noStrike">
              <a:solidFill>
                <a:schemeClr val="accent4"/>
              </a:solidFill>
              <a:latin typeface="Open Sans"/>
              <a:ea typeface="Open Sans"/>
              <a:cs typeface="Open Sans"/>
              <a:sym typeface="Open Sans"/>
            </a:endParaRPr>
          </a:p>
        </p:txBody>
      </p:sp>
      <p:sp>
        <p:nvSpPr>
          <p:cNvPr id="380" name="Google Shape;380;gee2322c6bf_0_33"/>
          <p:cNvSpPr txBox="1"/>
          <p:nvPr/>
        </p:nvSpPr>
        <p:spPr>
          <a:xfrm>
            <a:off x="2634100" y="1282879"/>
            <a:ext cx="4938000" cy="917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Натхнення:</a:t>
            </a:r>
            <a:r>
              <a:rPr b="0" i="0" lang="en"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 це спосіб отримати нові ідеї.</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4" name="Shape 384"/>
        <p:cNvGrpSpPr/>
        <p:nvPr/>
      </p:nvGrpSpPr>
      <p:grpSpPr>
        <a:xfrm>
          <a:off x="0" y="0"/>
          <a:ext cx="0" cy="0"/>
          <a:chOff x="0" y="0"/>
          <a:chExt cx="0" cy="0"/>
        </a:xfrm>
      </p:grpSpPr>
      <p:sp>
        <p:nvSpPr>
          <p:cNvPr id="385" name="Google Shape;385;gedaf2065a5_1_1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86" name="Google Shape;386;gedaf2065a5_1_1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7" name="Google Shape;387;gedaf2065a5_1_1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88" name="Google Shape;388;gedaf2065a5_1_1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89" name="Google Shape;389;gedaf2065a5_1_1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 name="Google Shape;390;gedaf2065a5_1_122"/>
          <p:cNvSpPr txBox="1"/>
          <p:nvPr/>
        </p:nvSpPr>
        <p:spPr>
          <a:xfrm>
            <a:off x="219397" y="1123228"/>
            <a:ext cx="31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chemeClr val="accent4"/>
                </a:solidFill>
                <a:latin typeface="Open Sans"/>
                <a:ea typeface="Open Sans"/>
                <a:cs typeface="Open Sans"/>
                <a:sym typeface="Open Sans"/>
              </a:rPr>
              <a:t>викладачів</a:t>
            </a:r>
            <a:endParaRPr b="1" i="0" sz="1900" u="none" cap="none" strike="noStrike">
              <a:solidFill>
                <a:schemeClr val="accent4"/>
              </a:solidFill>
              <a:latin typeface="Open Sans"/>
              <a:ea typeface="Open Sans"/>
              <a:cs typeface="Open Sans"/>
              <a:sym typeface="Open Sans"/>
            </a:endParaRPr>
          </a:p>
        </p:txBody>
      </p:sp>
      <p:sp>
        <p:nvSpPr>
          <p:cNvPr id="391" name="Google Shape;391;gedaf2065a5_1_122"/>
          <p:cNvSpPr txBox="1"/>
          <p:nvPr/>
        </p:nvSpPr>
        <p:spPr>
          <a:xfrm>
            <a:off x="2634100" y="281157"/>
            <a:ext cx="4938000" cy="2758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Виховання активних підходів:</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викладачі можуть розробляти різноманітні практичні стратегії для підтримки досвіду навчання на практиці на основі реміксу / адаптації </a:t>
            </a: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5" name="Shape 395"/>
        <p:cNvGrpSpPr/>
        <p:nvPr/>
      </p:nvGrpSpPr>
      <p:grpSpPr>
        <a:xfrm>
          <a:off x="0" y="0"/>
          <a:ext cx="0" cy="0"/>
          <a:chOff x="0" y="0"/>
          <a:chExt cx="0" cy="0"/>
        </a:xfrm>
      </p:grpSpPr>
      <p:sp>
        <p:nvSpPr>
          <p:cNvPr id="396" name="Google Shape;396;gedaf2065a5_1_1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7" name="Google Shape;397;gedaf2065a5_1_1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8" name="Google Shape;398;gedaf2065a5_1_1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99" name="Google Shape;399;gedaf2065a5_1_1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0" name="Google Shape;400;gedaf2065a5_1_1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 name="Google Shape;401;gedaf2065a5_1_192"/>
          <p:cNvSpPr txBox="1"/>
          <p:nvPr/>
        </p:nvSpPr>
        <p:spPr>
          <a:xfrm>
            <a:off x="219397" y="1123228"/>
            <a:ext cx="31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chemeClr val="accent4"/>
                </a:solidFill>
                <a:latin typeface="Open Sans"/>
                <a:ea typeface="Open Sans"/>
                <a:cs typeface="Open Sans"/>
                <a:sym typeface="Open Sans"/>
              </a:rPr>
              <a:t>викладачів</a:t>
            </a:r>
            <a:endParaRPr b="1" i="0" sz="1900" u="none" cap="none" strike="noStrike">
              <a:solidFill>
                <a:schemeClr val="accent4"/>
              </a:solidFill>
              <a:latin typeface="Open Sans"/>
              <a:ea typeface="Open Sans"/>
              <a:cs typeface="Open Sans"/>
              <a:sym typeface="Open Sans"/>
            </a:endParaRPr>
          </a:p>
        </p:txBody>
      </p:sp>
      <p:sp>
        <p:nvSpPr>
          <p:cNvPr id="402" name="Google Shape;402;gedaf2065a5_1_192"/>
          <p:cNvSpPr txBox="1"/>
          <p:nvPr/>
        </p:nvSpPr>
        <p:spPr>
          <a:xfrm>
            <a:off x="2634100" y="373623"/>
            <a:ext cx="4937954" cy="2733026"/>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Сприяння співробітництву:</a:t>
            </a:r>
            <a:r>
              <a:rPr b="0" i="0" lang="en" sz="2400" u="none" cap="none" strike="noStrike">
                <a:solidFill>
                  <a:srgbClr val="004993"/>
                </a:solidFill>
                <a:latin typeface="Open Sans"/>
                <a:ea typeface="Open Sans"/>
                <a:cs typeface="Open Sans"/>
                <a:sym typeface="Open Sans"/>
              </a:rPr>
              <a:t> </a:t>
            </a:r>
            <a:r>
              <a:rPr b="0" i="0" lang="en" sz="2000" u="none" cap="none" strike="noStrike">
                <a:solidFill>
                  <a:srgbClr val="004993"/>
                </a:solidFill>
                <a:latin typeface="Open Sans"/>
                <a:ea typeface="Open Sans"/>
                <a:cs typeface="Open Sans"/>
                <a:sym typeface="Open Sans"/>
              </a:rPr>
              <a:t>зворотний зв’язок між колегами, співпраця студентів та участь експертів збільшуються, і вони збагачують викладачів завдяки процесу, який забезпечується відкритими ліцензіями.</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06" name="Shape 406"/>
        <p:cNvGrpSpPr/>
        <p:nvPr/>
      </p:nvGrpSpPr>
      <p:grpSpPr>
        <a:xfrm>
          <a:off x="0" y="0"/>
          <a:ext cx="0" cy="0"/>
          <a:chOff x="0" y="0"/>
          <a:chExt cx="0" cy="0"/>
        </a:xfrm>
      </p:grpSpPr>
      <p:sp>
        <p:nvSpPr>
          <p:cNvPr id="407" name="Google Shape;407;gedaf2065a5_1_1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8" name="Google Shape;408;gedaf2065a5_1_1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09" name="Google Shape;409;gedaf2065a5_1_1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0" name="Google Shape;410;gedaf2065a5_1_1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1" name="Google Shape;411;gedaf2065a5_1_1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 name="Google Shape;412;gedaf2065a5_1_142"/>
          <p:cNvSpPr txBox="1"/>
          <p:nvPr/>
        </p:nvSpPr>
        <p:spPr>
          <a:xfrm>
            <a:off x="219397" y="1123228"/>
            <a:ext cx="31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chemeClr val="accent4"/>
                </a:solidFill>
                <a:latin typeface="Open Sans"/>
                <a:ea typeface="Open Sans"/>
                <a:cs typeface="Open Sans"/>
                <a:sym typeface="Open Sans"/>
              </a:rPr>
              <a:t>викладачів</a:t>
            </a:r>
            <a:endParaRPr b="1" i="0" sz="1900" u="none" cap="none" strike="noStrike">
              <a:solidFill>
                <a:schemeClr val="accent4"/>
              </a:solidFill>
              <a:latin typeface="Open Sans"/>
              <a:ea typeface="Open Sans"/>
              <a:cs typeface="Open Sans"/>
              <a:sym typeface="Open Sans"/>
            </a:endParaRPr>
          </a:p>
        </p:txBody>
      </p:sp>
      <p:sp>
        <p:nvSpPr>
          <p:cNvPr id="413" name="Google Shape;413;gedaf2065a5_1_142"/>
          <p:cNvSpPr txBox="1"/>
          <p:nvPr/>
        </p:nvSpPr>
        <p:spPr>
          <a:xfrm>
            <a:off x="2634100" y="512322"/>
            <a:ext cx="4938000" cy="2333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Підтримання інновацій:</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пропонують можливості для покращення якості викладання та навчальних матеріалів, дозволяючи іншим використовувати їх і надавати конструктивний зворотний зв’язок.</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7" name="Shape 417"/>
        <p:cNvGrpSpPr/>
        <p:nvPr/>
      </p:nvGrpSpPr>
      <p:grpSpPr>
        <a:xfrm>
          <a:off x="0" y="0"/>
          <a:ext cx="0" cy="0"/>
          <a:chOff x="0" y="0"/>
          <a:chExt cx="0" cy="0"/>
        </a:xfrm>
      </p:grpSpPr>
      <p:sp>
        <p:nvSpPr>
          <p:cNvPr id="418" name="Google Shape;418;gedaf2065a5_1_1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19" name="Google Shape;419;gedaf2065a5_1_1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0" name="Google Shape;420;gedaf2065a5_1_1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1" name="Google Shape;421;gedaf2065a5_1_1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2" name="Google Shape;422;gedaf2065a5_1_1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gedaf2065a5_1_152"/>
          <p:cNvSpPr txBox="1"/>
          <p:nvPr/>
        </p:nvSpPr>
        <p:spPr>
          <a:xfrm>
            <a:off x="219397" y="1123228"/>
            <a:ext cx="31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chemeClr val="accent4"/>
                </a:solidFill>
                <a:latin typeface="Open Sans"/>
                <a:ea typeface="Open Sans"/>
                <a:cs typeface="Open Sans"/>
                <a:sym typeface="Open Sans"/>
              </a:rPr>
              <a:t>викладачів</a:t>
            </a:r>
            <a:endParaRPr b="1" i="0" sz="1900" u="none" cap="none" strike="noStrike">
              <a:solidFill>
                <a:schemeClr val="accent4"/>
              </a:solidFill>
              <a:latin typeface="Open Sans"/>
              <a:ea typeface="Open Sans"/>
              <a:cs typeface="Open Sans"/>
              <a:sym typeface="Open Sans"/>
            </a:endParaRPr>
          </a:p>
        </p:txBody>
      </p:sp>
      <p:sp>
        <p:nvSpPr>
          <p:cNvPr id="424" name="Google Shape;424;gedaf2065a5_1_152"/>
          <p:cNvSpPr txBox="1"/>
          <p:nvPr/>
        </p:nvSpPr>
        <p:spPr>
          <a:xfrm>
            <a:off x="2634100" y="762150"/>
            <a:ext cx="4841700" cy="1979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lang="en" sz="2400">
                <a:solidFill>
                  <a:srgbClr val="004993"/>
                </a:solidFill>
                <a:latin typeface="Open Sans"/>
                <a:ea typeface="Open Sans"/>
                <a:cs typeface="Open Sans"/>
                <a:sym typeface="Open Sans"/>
              </a:rPr>
              <a:t>Забезпечення спадщини: </a:t>
            </a:r>
            <a:r>
              <a:rPr lang="en" sz="2000">
                <a:solidFill>
                  <a:srgbClr val="004993"/>
                </a:solidFill>
                <a:latin typeface="Open Sans"/>
                <a:ea typeface="Open Sans"/>
                <a:cs typeface="Open Sans"/>
                <a:sym typeface="Open Sans"/>
              </a:rPr>
              <a:t>процес повторного використання, який ініційований ВОР, триває навіть після виходу автора на пенсію.</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8" name="Shape 428"/>
        <p:cNvGrpSpPr/>
        <p:nvPr/>
      </p:nvGrpSpPr>
      <p:grpSpPr>
        <a:xfrm>
          <a:off x="0" y="0"/>
          <a:ext cx="0" cy="0"/>
          <a:chOff x="0" y="0"/>
          <a:chExt cx="0" cy="0"/>
        </a:xfrm>
      </p:grpSpPr>
      <p:sp>
        <p:nvSpPr>
          <p:cNvPr id="429" name="Google Shape;429;gedaf2065a5_1_1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0" name="Google Shape;430;gedaf2065a5_1_1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1" name="Google Shape;431;gedaf2065a5_1_1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2" name="Google Shape;432;gedaf2065a5_1_1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3" name="Google Shape;433;gedaf2065a5_1_1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gedaf2065a5_1_162"/>
          <p:cNvSpPr txBox="1"/>
          <p:nvPr/>
        </p:nvSpPr>
        <p:spPr>
          <a:xfrm>
            <a:off x="219397" y="1123228"/>
            <a:ext cx="31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chemeClr val="accent4"/>
                </a:solidFill>
                <a:latin typeface="Open Sans"/>
                <a:ea typeface="Open Sans"/>
                <a:cs typeface="Open Sans"/>
                <a:sym typeface="Open Sans"/>
              </a:rPr>
              <a:t>викладачів</a:t>
            </a:r>
            <a:endParaRPr b="1" i="0" sz="1900" u="none" cap="none" strike="noStrike">
              <a:solidFill>
                <a:schemeClr val="accent4"/>
              </a:solidFill>
              <a:latin typeface="Open Sans"/>
              <a:ea typeface="Open Sans"/>
              <a:cs typeface="Open Sans"/>
              <a:sym typeface="Open Sans"/>
            </a:endParaRPr>
          </a:p>
        </p:txBody>
      </p:sp>
      <p:sp>
        <p:nvSpPr>
          <p:cNvPr id="435" name="Google Shape;435;gedaf2065a5_1_162"/>
          <p:cNvSpPr txBox="1"/>
          <p:nvPr/>
        </p:nvSpPr>
        <p:spPr>
          <a:xfrm>
            <a:off x="2634100" y="538006"/>
            <a:ext cx="4938000" cy="2333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Розширення вибору:</a:t>
            </a:r>
            <a:r>
              <a:rPr b="0" i="0" lang="en" sz="2400" u="none" cap="none" strike="noStrike">
                <a:solidFill>
                  <a:srgbClr val="004993"/>
                </a:solidFill>
                <a:latin typeface="Open Sans"/>
                <a:ea typeface="Open Sans"/>
                <a:cs typeface="Open Sans"/>
                <a:sym typeface="Open Sans"/>
              </a:rPr>
              <a:t> </a:t>
            </a:r>
            <a:r>
              <a:rPr b="0" i="0" lang="en" sz="2000" u="none" cap="none" strike="noStrike">
                <a:solidFill>
                  <a:srgbClr val="004993"/>
                </a:solidFill>
                <a:latin typeface="Open Sans"/>
                <a:ea typeface="Open Sans"/>
                <a:cs typeface="Open Sans"/>
                <a:sym typeface="Open Sans"/>
              </a:rPr>
              <a:t>підручники як </a:t>
            </a: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розширюють ресурси викладачів і можуть гарантувати такий самий високий рівень якості, що і традиційні підручники.</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9" name="Shape 439"/>
        <p:cNvGrpSpPr/>
        <p:nvPr/>
      </p:nvGrpSpPr>
      <p:grpSpPr>
        <a:xfrm>
          <a:off x="0" y="0"/>
          <a:ext cx="0" cy="0"/>
          <a:chOff x="0" y="0"/>
          <a:chExt cx="0" cy="0"/>
        </a:xfrm>
      </p:grpSpPr>
      <p:sp>
        <p:nvSpPr>
          <p:cNvPr id="440" name="Google Shape;440;gedaf2065a5_1_1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1" name="Google Shape;441;gedaf2065a5_1_1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2" name="Google Shape;442;gedaf2065a5_1_1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3" name="Google Shape;443;gedaf2065a5_1_1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4" name="Google Shape;444;gedaf2065a5_1_1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gedaf2065a5_1_172"/>
          <p:cNvSpPr txBox="1"/>
          <p:nvPr/>
        </p:nvSpPr>
        <p:spPr>
          <a:xfrm>
            <a:off x="219397" y="1123228"/>
            <a:ext cx="31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chemeClr val="accent4"/>
                </a:solidFill>
                <a:latin typeface="Open Sans"/>
                <a:ea typeface="Open Sans"/>
                <a:cs typeface="Open Sans"/>
                <a:sym typeface="Open Sans"/>
              </a:rPr>
              <a:t>викладачів</a:t>
            </a:r>
            <a:endParaRPr b="1" i="0" sz="1900" u="none" cap="none" strike="noStrike">
              <a:solidFill>
                <a:schemeClr val="accent4"/>
              </a:solidFill>
              <a:latin typeface="Open Sans"/>
              <a:ea typeface="Open Sans"/>
              <a:cs typeface="Open Sans"/>
              <a:sym typeface="Open Sans"/>
            </a:endParaRPr>
          </a:p>
        </p:txBody>
      </p:sp>
      <p:sp>
        <p:nvSpPr>
          <p:cNvPr id="446" name="Google Shape;446;gedaf2065a5_1_172"/>
          <p:cNvSpPr txBox="1"/>
          <p:nvPr/>
        </p:nvSpPr>
        <p:spPr>
          <a:xfrm>
            <a:off x="2634100" y="538006"/>
            <a:ext cx="4938000" cy="2404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Підвищення академічної свободи:</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відкриті ліцензії на </a:t>
            </a: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дозволяють викладачам регулярно змінювати та оновлювати навчальні ресурси для своїх курсів.</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0" name="Shape 450"/>
        <p:cNvGrpSpPr/>
        <p:nvPr/>
      </p:nvGrpSpPr>
      <p:grpSpPr>
        <a:xfrm>
          <a:off x="0" y="0"/>
          <a:ext cx="0" cy="0"/>
          <a:chOff x="0" y="0"/>
          <a:chExt cx="0" cy="0"/>
        </a:xfrm>
      </p:grpSpPr>
      <p:sp>
        <p:nvSpPr>
          <p:cNvPr id="451" name="Google Shape;451;gedaf2065a5_1_1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2" name="Google Shape;452;gedaf2065a5_1_1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3" name="Google Shape;453;gedaf2065a5_1_1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4" name="Google Shape;454;gedaf2065a5_1_1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55" name="Google Shape;455;gedaf2065a5_1_1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gedaf2065a5_1_182"/>
          <p:cNvSpPr txBox="1"/>
          <p:nvPr/>
        </p:nvSpPr>
        <p:spPr>
          <a:xfrm>
            <a:off x="219397" y="1118091"/>
            <a:ext cx="31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chemeClr val="accent4"/>
                </a:solidFill>
                <a:latin typeface="Open Sans"/>
                <a:ea typeface="Open Sans"/>
                <a:cs typeface="Open Sans"/>
                <a:sym typeface="Open Sans"/>
              </a:rPr>
              <a:t>викладачів</a:t>
            </a:r>
            <a:endParaRPr b="1" i="0" sz="1900" u="none" cap="none" strike="noStrike">
              <a:solidFill>
                <a:schemeClr val="accent4"/>
              </a:solidFill>
              <a:latin typeface="Open Sans"/>
              <a:ea typeface="Open Sans"/>
              <a:cs typeface="Open Sans"/>
              <a:sym typeface="Open Sans"/>
            </a:endParaRPr>
          </a:p>
        </p:txBody>
      </p:sp>
      <p:sp>
        <p:nvSpPr>
          <p:cNvPr id="457" name="Google Shape;457;gedaf2065a5_1_182"/>
          <p:cNvSpPr txBox="1"/>
          <p:nvPr/>
        </p:nvSpPr>
        <p:spPr>
          <a:xfrm>
            <a:off x="2634100" y="173279"/>
            <a:ext cx="4937954" cy="3157757"/>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Демонстрація інновацій та творчості:</a:t>
            </a:r>
            <a:r>
              <a:rPr b="1" i="0" lang="en" sz="2000" u="none" cap="none" strike="noStrike">
                <a:solidFill>
                  <a:srgbClr val="004993"/>
                </a:solidFill>
                <a:latin typeface="Open Sans"/>
                <a:ea typeface="Open Sans"/>
                <a:cs typeface="Open Sans"/>
                <a:sym typeface="Open Sans"/>
              </a:rPr>
              <a:t> </a:t>
            </a:r>
            <a:endParaRPr b="1"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креативність викладачів може вразити потенційних студентів і спонсорів. Це допоможе збільшити кількість студентів на певні курси та підвищити цінність окремих викладачів.</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1" name="Shape 461"/>
        <p:cNvGrpSpPr/>
        <p:nvPr/>
      </p:nvGrpSpPr>
      <p:grpSpPr>
        <a:xfrm>
          <a:off x="0" y="0"/>
          <a:ext cx="0" cy="0"/>
          <a:chOff x="0" y="0"/>
          <a:chExt cx="0" cy="0"/>
        </a:xfrm>
      </p:grpSpPr>
      <p:sp>
        <p:nvSpPr>
          <p:cNvPr id="462" name="Google Shape;462;gee2322c6bf_0_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3" name="Google Shape;463;gee2322c6bf_0_44"/>
          <p:cNvSpPr txBox="1"/>
          <p:nvPr/>
        </p:nvSpPr>
        <p:spPr>
          <a:xfrm>
            <a:off x="2571925" y="26125"/>
            <a:ext cx="4858200" cy="338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en" sz="2400">
                <a:solidFill>
                  <a:srgbClr val="004993"/>
                </a:solidFill>
                <a:latin typeface="Open Sans"/>
                <a:ea typeface="Open Sans"/>
                <a:cs typeface="Open Sans"/>
                <a:sym typeface="Open Sans"/>
              </a:rPr>
              <a:t>Сприяння економії за рахунок масштабу: </a:t>
            </a:r>
            <a:endParaRPr b="1" sz="24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lang="en" sz="2000">
                <a:solidFill>
                  <a:schemeClr val="lt1"/>
                </a:solidFill>
                <a:latin typeface="Open Sans"/>
                <a:ea typeface="Open Sans"/>
                <a:cs typeface="Open Sans"/>
                <a:sym typeface="Open Sans"/>
              </a:rPr>
              <a:t>ВОР є безкоштовними онлайн, їх можна роздрукувати, зберігати назавжди та легко оновлювати. Замість того, щоб купувати підручники, кошти можуть бути перенаправлені на технології, покращення навчання або зменшення боргу.</a:t>
            </a:r>
            <a:endParaRPr b="0" i="0" sz="2200" u="none" cap="none" strike="noStrike">
              <a:solidFill>
                <a:schemeClr val="lt1"/>
              </a:solidFill>
              <a:latin typeface="Arial"/>
              <a:ea typeface="Arial"/>
              <a:cs typeface="Arial"/>
              <a:sym typeface="Arial"/>
            </a:endParaRPr>
          </a:p>
        </p:txBody>
      </p:sp>
      <p:sp>
        <p:nvSpPr>
          <p:cNvPr id="464" name="Google Shape;464;gee2322c6bf_0_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5" name="Google Shape;465;gee2322c6bf_0_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66" name="Google Shape;466;gee2322c6bf_0_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7" name="Google Shape;467;gee2322c6bf_0_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gee2322c6bf_0_44"/>
          <p:cNvSpPr txBox="1"/>
          <p:nvPr/>
        </p:nvSpPr>
        <p:spPr>
          <a:xfrm>
            <a:off x="218341" y="1114956"/>
            <a:ext cx="2901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45BEDF"/>
                </a:solidFill>
                <a:latin typeface="Open Sans"/>
                <a:ea typeface="Open Sans"/>
                <a:cs typeface="Open Sans"/>
                <a:sym typeface="Open Sans"/>
              </a:rPr>
              <a:t>інституцій</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2" name="Shape 472"/>
        <p:cNvGrpSpPr/>
        <p:nvPr/>
      </p:nvGrpSpPr>
      <p:grpSpPr>
        <a:xfrm>
          <a:off x="0" y="0"/>
          <a:ext cx="0" cy="0"/>
          <a:chOff x="0" y="0"/>
          <a:chExt cx="0" cy="0"/>
        </a:xfrm>
      </p:grpSpPr>
      <p:sp>
        <p:nvSpPr>
          <p:cNvPr id="473" name="Google Shape;473;gee2322c6bf_0_5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4" name="Google Shape;474;gee2322c6bf_0_55"/>
          <p:cNvSpPr txBox="1"/>
          <p:nvPr/>
        </p:nvSpPr>
        <p:spPr>
          <a:xfrm>
            <a:off x="2611550" y="259898"/>
            <a:ext cx="4568400" cy="2693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Підтримка розвитку професорсько-викладацького складу:</a:t>
            </a:r>
            <a:r>
              <a:rPr b="0" i="0" lang="en" sz="2400" u="none" cap="none" strike="noStrike">
                <a:solidFill>
                  <a:srgbClr val="004993"/>
                </a:solidFill>
                <a:latin typeface="Open Sans"/>
                <a:ea typeface="Open Sans"/>
                <a:cs typeface="Open Sans"/>
                <a:sym typeface="Open Sans"/>
              </a:rPr>
              <a:t> </a:t>
            </a:r>
            <a:r>
              <a:rPr b="0" i="0" lang="en" sz="1900" u="none" cap="none" strike="noStrike">
                <a:solidFill>
                  <a:schemeClr val="lt1"/>
                </a:solidFill>
                <a:latin typeface="Open Sans"/>
                <a:ea typeface="Open Sans"/>
                <a:cs typeface="Open Sans"/>
                <a:sym typeface="Open Sans"/>
              </a:rPr>
              <a:t>розширений доступ та використання </a:t>
            </a:r>
            <a:r>
              <a:rPr lang="en" sz="1900">
                <a:solidFill>
                  <a:schemeClr val="lt1"/>
                </a:solidFill>
                <a:latin typeface="Open Sans"/>
                <a:ea typeface="Open Sans"/>
                <a:cs typeface="Open Sans"/>
                <a:sym typeface="Open Sans"/>
              </a:rPr>
              <a:t>BOP</a:t>
            </a:r>
            <a:r>
              <a:rPr b="0" i="0" lang="en" sz="1900" u="none" cap="none" strike="noStrike">
                <a:solidFill>
                  <a:schemeClr val="lt1"/>
                </a:solidFill>
                <a:latin typeface="Open Sans"/>
                <a:ea typeface="Open Sans"/>
                <a:cs typeface="Open Sans"/>
                <a:sym typeface="Open Sans"/>
              </a:rPr>
              <a:t>, а також взаємне навчання між викладачами різних інституцій заохочуються разом із покращенням якості навчальних матеріалів.</a:t>
            </a:r>
            <a:endParaRPr b="0" i="0" sz="1900" u="none" cap="none" strike="noStrike">
              <a:solidFill>
                <a:schemeClr val="lt1"/>
              </a:solidFill>
              <a:latin typeface="Arial"/>
              <a:ea typeface="Arial"/>
              <a:cs typeface="Arial"/>
              <a:sym typeface="Arial"/>
            </a:endParaRPr>
          </a:p>
        </p:txBody>
      </p:sp>
      <p:sp>
        <p:nvSpPr>
          <p:cNvPr id="475" name="Google Shape;475;gee2322c6bf_0_5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76" name="Google Shape;476;gee2322c6bf_0_5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7" name="Google Shape;477;gee2322c6bf_0_5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8" name="Google Shape;478;gee2322c6bf_0_5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gee2322c6bf_0_55"/>
          <p:cNvSpPr txBox="1"/>
          <p:nvPr/>
        </p:nvSpPr>
        <p:spPr>
          <a:xfrm>
            <a:off x="218341" y="1114956"/>
            <a:ext cx="2901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45BEDF"/>
                </a:solidFill>
                <a:latin typeface="Open Sans"/>
                <a:ea typeface="Open Sans"/>
                <a:cs typeface="Open Sans"/>
                <a:sym typeface="Open Sans"/>
              </a:rPr>
              <a:t>інституцій</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gf89bd3b56d_3_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0" name="Google Shape;90;gf89bd3b56d_3_1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91" name="Google Shape;91;gf89bd3b56d_3_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2" name="Google Shape;92;gf89bd3b56d_3_1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93" name="Google Shape;93;gf89bd3b56d_3_13"/>
          <p:cNvSpPr txBox="1"/>
          <p:nvPr/>
        </p:nvSpPr>
        <p:spPr>
          <a:xfrm>
            <a:off x="657272" y="922322"/>
            <a:ext cx="2070600" cy="21666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2800"/>
              <a:buFont typeface="Arial"/>
              <a:buNone/>
            </a:pPr>
            <a:r>
              <a:rPr b="1" lang="en" sz="2800">
                <a:solidFill>
                  <a:schemeClr val="lt1"/>
                </a:solidFill>
                <a:latin typeface="Open Sans"/>
                <a:ea typeface="Open Sans"/>
                <a:cs typeface="Open Sans"/>
                <a:sym typeface="Open Sans"/>
              </a:rPr>
              <a:t>BOP</a:t>
            </a:r>
            <a:r>
              <a:rPr b="1" i="0" lang="en" sz="2800" u="none" cap="none" strike="noStrike">
                <a:solidFill>
                  <a:schemeClr val="lt1"/>
                </a:solidFill>
                <a:latin typeface="Open Sans"/>
                <a:ea typeface="Open Sans"/>
                <a:cs typeface="Open Sans"/>
                <a:sym typeface="Open Sans"/>
              </a:rPr>
              <a:t> –</a:t>
            </a:r>
            <a:r>
              <a:rPr b="1" i="0" lang="en" sz="3900" u="none" cap="none" strike="noStrike">
                <a:solidFill>
                  <a:schemeClr val="lt1"/>
                </a:solidFill>
                <a:latin typeface="Open Sans"/>
                <a:ea typeface="Open Sans"/>
                <a:cs typeface="Open Sans"/>
                <a:sym typeface="Open Sans"/>
              </a:rPr>
              <a:t> </a:t>
            </a:r>
            <a:r>
              <a:rPr b="1" i="0" lang="en" sz="12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chemeClr val="lt1"/>
                </a:solidFill>
                <a:latin typeface="Open Sans"/>
                <a:ea typeface="Open Sans"/>
                <a:cs typeface="Open Sans"/>
                <a:sym typeface="Open Sans"/>
              </a:rPr>
              <a:t> </a:t>
            </a:r>
            <a:r>
              <a:rPr b="1" i="0" lang="en" sz="1000" u="none" cap="none" strike="noStrike">
                <a:solidFill>
                  <a:schemeClr val="lt1"/>
                </a:solidFill>
                <a:latin typeface="Open Sans"/>
                <a:ea typeface="Open Sans"/>
                <a:cs typeface="Open Sans"/>
                <a:sym typeface="Open Sans"/>
              </a:rPr>
              <a:t>основи</a:t>
            </a:r>
            <a:endParaRPr b="1"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lt1"/>
              </a:solidFill>
              <a:latin typeface="Open Sans"/>
              <a:ea typeface="Open Sans"/>
              <a:cs typeface="Open Sans"/>
              <a:sym typeface="Open Sans"/>
            </a:endParaRPr>
          </a:p>
        </p:txBody>
      </p:sp>
      <p:sp>
        <p:nvSpPr>
          <p:cNvPr id="94" name="Google Shape;94;gf89bd3b56d_3_13"/>
          <p:cNvSpPr txBox="1"/>
          <p:nvPr/>
        </p:nvSpPr>
        <p:spPr>
          <a:xfrm>
            <a:off x="2866050" y="1200825"/>
            <a:ext cx="4632600" cy="126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 sz="4400" u="none" cap="none" strike="noStrike">
                <a:solidFill>
                  <a:srgbClr val="004993"/>
                </a:solidFill>
                <a:latin typeface="Open Sans"/>
                <a:ea typeface="Open Sans"/>
                <a:cs typeface="Open Sans"/>
                <a:sym typeface="Open Sans"/>
              </a:rPr>
              <a:t>Що таке </a:t>
            </a:r>
            <a:r>
              <a:rPr b="1" lang="en" sz="4400">
                <a:solidFill>
                  <a:srgbClr val="004993"/>
                </a:solidFill>
                <a:latin typeface="Open Sans"/>
                <a:ea typeface="Open Sans"/>
                <a:cs typeface="Open Sans"/>
                <a:sym typeface="Open Sans"/>
              </a:rPr>
              <a:t>BOP</a:t>
            </a:r>
            <a:r>
              <a:rPr b="1" i="0" lang="en" sz="4400" u="none" cap="none" strike="noStrike">
                <a:solidFill>
                  <a:srgbClr val="004993"/>
                </a:solidFill>
                <a:latin typeface="Open Sans"/>
                <a:ea typeface="Open Sans"/>
                <a:cs typeface="Open Sans"/>
                <a:sym typeface="Open Sans"/>
              </a:rPr>
              <a:t>?</a:t>
            </a:r>
            <a:endParaRPr b="1" i="0" sz="4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lang="en" sz="2600">
                <a:solidFill>
                  <a:srgbClr val="004993"/>
                </a:solidFill>
                <a:latin typeface="Open Sans"/>
                <a:ea typeface="Open Sans"/>
                <a:cs typeface="Open Sans"/>
                <a:sym typeface="Open Sans"/>
              </a:rPr>
              <a:t>(відкриті освітні ресурси)</a:t>
            </a:r>
            <a:endParaRPr b="1" sz="2600">
              <a:solidFill>
                <a:srgbClr val="004993"/>
              </a:solidFill>
              <a:latin typeface="Open Sans"/>
              <a:ea typeface="Open Sans"/>
              <a:cs typeface="Open Sans"/>
              <a:sym typeface="Ope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3" name="Shape 483"/>
        <p:cNvGrpSpPr/>
        <p:nvPr/>
      </p:nvGrpSpPr>
      <p:grpSpPr>
        <a:xfrm>
          <a:off x="0" y="0"/>
          <a:ext cx="0" cy="0"/>
          <a:chOff x="0" y="0"/>
          <a:chExt cx="0" cy="0"/>
        </a:xfrm>
      </p:grpSpPr>
      <p:sp>
        <p:nvSpPr>
          <p:cNvPr id="484" name="Google Shape;484;gee2322c6bf_0_6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5" name="Google Shape;485;gee2322c6bf_0_66"/>
          <p:cNvSpPr txBox="1"/>
          <p:nvPr/>
        </p:nvSpPr>
        <p:spPr>
          <a:xfrm>
            <a:off x="2605400" y="358806"/>
            <a:ext cx="48789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Максимальне використання державних інвестицій: </a:t>
            </a:r>
            <a:r>
              <a:rPr b="0" i="0" lang="en" sz="2000" u="none" cap="none" strike="noStrike">
                <a:solidFill>
                  <a:schemeClr val="lt1"/>
                </a:solidFill>
                <a:latin typeface="Open Sans"/>
                <a:ea typeface="Open Sans"/>
                <a:cs typeface="Open Sans"/>
                <a:sym typeface="Open Sans"/>
              </a:rPr>
              <a:t>ресурси, що надходять як державне фінансування, використовуються для створення загальнодоступних знань і розподіляються між кількома установам за менших додаткових витрат.</a:t>
            </a:r>
            <a:endParaRPr b="0" i="0" sz="2000" u="none" cap="none" strike="noStrike">
              <a:solidFill>
                <a:schemeClr val="lt1"/>
              </a:solidFill>
              <a:latin typeface="Arial"/>
              <a:ea typeface="Arial"/>
              <a:cs typeface="Arial"/>
              <a:sym typeface="Arial"/>
            </a:endParaRPr>
          </a:p>
        </p:txBody>
      </p:sp>
      <p:sp>
        <p:nvSpPr>
          <p:cNvPr id="486" name="Google Shape;486;gee2322c6bf_0_6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7" name="Google Shape;487;gee2322c6bf_0_6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8" name="Google Shape;488;gee2322c6bf_0_6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9" name="Google Shape;489;gee2322c6bf_0_6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 name="Google Shape;490;gee2322c6bf_0_66"/>
          <p:cNvSpPr txBox="1"/>
          <p:nvPr/>
        </p:nvSpPr>
        <p:spPr>
          <a:xfrm>
            <a:off x="218341" y="1114956"/>
            <a:ext cx="2901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45BEDF"/>
                </a:solidFill>
                <a:latin typeface="Open Sans"/>
                <a:ea typeface="Open Sans"/>
                <a:cs typeface="Open Sans"/>
                <a:sym typeface="Open Sans"/>
              </a:rPr>
              <a:t>інституцій</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4" name="Shape 494"/>
        <p:cNvGrpSpPr/>
        <p:nvPr/>
      </p:nvGrpSpPr>
      <p:grpSpPr>
        <a:xfrm>
          <a:off x="0" y="0"/>
          <a:ext cx="0" cy="0"/>
          <a:chOff x="0" y="0"/>
          <a:chExt cx="0" cy="0"/>
        </a:xfrm>
      </p:grpSpPr>
      <p:sp>
        <p:nvSpPr>
          <p:cNvPr id="495" name="Google Shape;495;gee2322c6bf_0_7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96" name="Google Shape;496;gee2322c6bf_0_77"/>
          <p:cNvSpPr txBox="1"/>
          <p:nvPr/>
        </p:nvSpPr>
        <p:spPr>
          <a:xfrm>
            <a:off x="2611550" y="636244"/>
            <a:ext cx="45684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Підтримання </a:t>
            </a:r>
            <a:r>
              <a:rPr b="1" i="0" lang="en" sz="2400" u="none" cap="none" strike="noStrike">
                <a:solidFill>
                  <a:srgbClr val="004993"/>
                </a:solidFill>
                <a:latin typeface="Open Sans"/>
                <a:ea typeface="Open Sans"/>
                <a:cs typeface="Open Sans"/>
                <a:sym typeface="Open Sans"/>
              </a:rPr>
              <a:t>самореклами:</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lang="en" sz="2000">
                <a:solidFill>
                  <a:schemeClr val="lt1"/>
                </a:solidFill>
                <a:latin typeface="Open Sans"/>
                <a:ea typeface="Open Sans"/>
                <a:cs typeface="Open Sans"/>
                <a:sym typeface="Open Sans"/>
              </a:rPr>
              <a:t>публічний імідж закладу може значно покращитися завдяки якісним ВОР, якими він ділиться та які використовуються повторно.</a:t>
            </a:r>
            <a:endParaRPr b="0" i="0" sz="2000" u="none" cap="none" strike="noStrike">
              <a:solidFill>
                <a:schemeClr val="lt1"/>
              </a:solidFill>
              <a:latin typeface="Arial"/>
              <a:ea typeface="Arial"/>
              <a:cs typeface="Arial"/>
              <a:sym typeface="Arial"/>
            </a:endParaRPr>
          </a:p>
        </p:txBody>
      </p:sp>
      <p:sp>
        <p:nvSpPr>
          <p:cNvPr id="497" name="Google Shape;497;gee2322c6bf_0_7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8" name="Google Shape;498;gee2322c6bf_0_7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99" name="Google Shape;499;gee2322c6bf_0_7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0" name="Google Shape;500;gee2322c6bf_0_7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 name="Google Shape;501;gee2322c6bf_0_77"/>
          <p:cNvSpPr txBox="1"/>
          <p:nvPr/>
        </p:nvSpPr>
        <p:spPr>
          <a:xfrm>
            <a:off x="218341" y="1114956"/>
            <a:ext cx="2901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45BEDF"/>
                </a:solidFill>
                <a:latin typeface="Open Sans"/>
                <a:ea typeface="Open Sans"/>
                <a:cs typeface="Open Sans"/>
                <a:sym typeface="Open Sans"/>
              </a:rPr>
              <a:t>інституцій</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5" name="Shape 505"/>
        <p:cNvGrpSpPr/>
        <p:nvPr/>
      </p:nvGrpSpPr>
      <p:grpSpPr>
        <a:xfrm>
          <a:off x="0" y="0"/>
          <a:ext cx="0" cy="0"/>
          <a:chOff x="0" y="0"/>
          <a:chExt cx="0" cy="0"/>
        </a:xfrm>
      </p:grpSpPr>
      <p:sp>
        <p:nvSpPr>
          <p:cNvPr id="506" name="Google Shape;506;gee2322c6bf_0_8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7" name="Google Shape;507;gee2322c6bf_0_88"/>
          <p:cNvSpPr txBox="1"/>
          <p:nvPr/>
        </p:nvSpPr>
        <p:spPr>
          <a:xfrm>
            <a:off x="2611550" y="350522"/>
            <a:ext cx="45684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Підтримка міжнародного співробітництва:</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chemeClr val="lt1"/>
                </a:solidFill>
                <a:latin typeface="Open Sans"/>
                <a:ea typeface="Open Sans"/>
                <a:cs typeface="Open Sans"/>
                <a:sym typeface="Open Sans"/>
              </a:rPr>
              <a:t>робота з </a:t>
            </a:r>
            <a:r>
              <a:rPr lang="en" sz="2000">
                <a:solidFill>
                  <a:schemeClr val="lt1"/>
                </a:solidFill>
                <a:latin typeface="Open Sans"/>
                <a:ea typeface="Open Sans"/>
                <a:cs typeface="Open Sans"/>
                <a:sym typeface="Open Sans"/>
              </a:rPr>
              <a:t>BOP</a:t>
            </a:r>
            <a:r>
              <a:rPr b="0" i="0" lang="en" sz="2000" u="none" cap="none" strike="noStrike">
                <a:solidFill>
                  <a:schemeClr val="lt1"/>
                </a:solidFill>
                <a:latin typeface="Open Sans"/>
                <a:ea typeface="Open Sans"/>
                <a:cs typeface="Open Sans"/>
                <a:sym typeface="Open Sans"/>
              </a:rPr>
              <a:t> підвищує впізнаваність установи, покращує її репутацію на міжнародному рівні завдяки активній співпраці з іншими установами по всьому світу.</a:t>
            </a:r>
            <a:endParaRPr b="0" i="0" sz="2000" u="none" cap="none" strike="noStrike">
              <a:solidFill>
                <a:srgbClr val="000000"/>
              </a:solidFill>
              <a:latin typeface="Arial"/>
              <a:ea typeface="Arial"/>
              <a:cs typeface="Arial"/>
              <a:sym typeface="Arial"/>
            </a:endParaRPr>
          </a:p>
        </p:txBody>
      </p:sp>
      <p:sp>
        <p:nvSpPr>
          <p:cNvPr id="508" name="Google Shape;508;gee2322c6bf_0_8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09" name="Google Shape;509;gee2322c6bf_0_8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0" name="Google Shape;510;gee2322c6bf_0_8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1" name="Google Shape;511;gee2322c6bf_0_8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 name="Google Shape;512;gee2322c6bf_0_88"/>
          <p:cNvSpPr txBox="1"/>
          <p:nvPr/>
        </p:nvSpPr>
        <p:spPr>
          <a:xfrm>
            <a:off x="218341" y="1114956"/>
            <a:ext cx="2901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45BEDF"/>
                </a:solidFill>
                <a:latin typeface="Open Sans"/>
                <a:ea typeface="Open Sans"/>
                <a:cs typeface="Open Sans"/>
                <a:sym typeface="Open Sans"/>
              </a:rPr>
              <a:t>інституцій</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16" name="Shape 516"/>
        <p:cNvGrpSpPr/>
        <p:nvPr/>
      </p:nvGrpSpPr>
      <p:grpSpPr>
        <a:xfrm>
          <a:off x="0" y="0"/>
          <a:ext cx="0" cy="0"/>
          <a:chOff x="0" y="0"/>
          <a:chExt cx="0" cy="0"/>
        </a:xfrm>
      </p:grpSpPr>
      <p:sp>
        <p:nvSpPr>
          <p:cNvPr id="517" name="Google Shape;517;gedaf2065a5_1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8" name="Google Shape;518;gedaf2065a5_1_22"/>
          <p:cNvSpPr txBox="1"/>
          <p:nvPr/>
        </p:nvSpPr>
        <p:spPr>
          <a:xfrm>
            <a:off x="2611550" y="556002"/>
            <a:ext cx="49149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en" sz="2400">
                <a:solidFill>
                  <a:srgbClr val="004993"/>
                </a:solidFill>
                <a:latin typeface="Open Sans"/>
                <a:ea typeface="Open Sans"/>
                <a:cs typeface="Open Sans"/>
                <a:sym typeface="Open Sans"/>
              </a:rPr>
              <a:t>Сприяння набору студентів: </a:t>
            </a:r>
            <a:r>
              <a:rPr lang="en" sz="2000">
                <a:solidFill>
                  <a:schemeClr val="lt1"/>
                </a:solidFill>
                <a:latin typeface="Open Sans"/>
                <a:ea typeface="Open Sans"/>
                <a:cs typeface="Open Sans"/>
                <a:sym typeface="Open Sans"/>
              </a:rPr>
              <a:t>використання ВОР збільшує охоплення вищою освітою нетрадиційних студентів, які роблять вибір у залежності від якості пропонованих навчальних матеріалів.</a:t>
            </a:r>
            <a:endParaRPr b="0" i="0" sz="2000" u="none" cap="none" strike="noStrike">
              <a:solidFill>
                <a:schemeClr val="lt1"/>
              </a:solidFill>
              <a:latin typeface="Arial"/>
              <a:ea typeface="Arial"/>
              <a:cs typeface="Arial"/>
              <a:sym typeface="Arial"/>
            </a:endParaRPr>
          </a:p>
        </p:txBody>
      </p:sp>
      <p:sp>
        <p:nvSpPr>
          <p:cNvPr id="519" name="Google Shape;519;gedaf2065a5_1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0" name="Google Shape;520;gedaf2065a5_1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1" name="Google Shape;521;gedaf2065a5_1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2" name="Google Shape;522;gedaf2065a5_1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 name="Google Shape;523;gedaf2065a5_1_22"/>
          <p:cNvSpPr txBox="1"/>
          <p:nvPr/>
        </p:nvSpPr>
        <p:spPr>
          <a:xfrm>
            <a:off x="218341" y="1114956"/>
            <a:ext cx="2901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45BEDF"/>
                </a:solidFill>
                <a:latin typeface="Open Sans"/>
                <a:ea typeface="Open Sans"/>
                <a:cs typeface="Open Sans"/>
                <a:sym typeface="Open Sans"/>
              </a:rPr>
              <a:t>інституцій</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7" name="Shape 527"/>
        <p:cNvGrpSpPr/>
        <p:nvPr/>
      </p:nvGrpSpPr>
      <p:grpSpPr>
        <a:xfrm>
          <a:off x="0" y="0"/>
          <a:ext cx="0" cy="0"/>
          <a:chOff x="0" y="0"/>
          <a:chExt cx="0" cy="0"/>
        </a:xfrm>
      </p:grpSpPr>
      <p:sp>
        <p:nvSpPr>
          <p:cNvPr id="528" name="Google Shape;528;gedaf2065a5_1_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9" name="Google Shape;529;gedaf2065a5_1_32"/>
          <p:cNvSpPr txBox="1"/>
          <p:nvPr/>
        </p:nvSpPr>
        <p:spPr>
          <a:xfrm>
            <a:off x="2687750" y="597754"/>
            <a:ext cx="45684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en" sz="2400">
                <a:solidFill>
                  <a:srgbClr val="004993"/>
                </a:solidFill>
                <a:latin typeface="Open Sans"/>
                <a:ea typeface="Open Sans"/>
                <a:cs typeface="Open Sans"/>
                <a:sym typeface="Open Sans"/>
              </a:rPr>
              <a:t>Покращення зв’язків із випускниками: </a:t>
            </a:r>
            <a:endParaRPr b="1" sz="24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lang="en" sz="2000">
                <a:solidFill>
                  <a:schemeClr val="lt1"/>
                </a:solidFill>
                <a:latin typeface="Open Sans"/>
                <a:ea typeface="Open Sans"/>
                <a:cs typeface="Open Sans"/>
                <a:sym typeface="Open Sans"/>
              </a:rPr>
              <a:t>пропонування якісних ВОР для випускників допомагає закладу підтримувати з ними активний зв’язок.</a:t>
            </a:r>
            <a:endParaRPr b="0" i="0" sz="2000" u="none" cap="none" strike="noStrike">
              <a:solidFill>
                <a:schemeClr val="lt1"/>
              </a:solidFill>
              <a:latin typeface="Arial"/>
              <a:ea typeface="Arial"/>
              <a:cs typeface="Arial"/>
              <a:sym typeface="Arial"/>
            </a:endParaRPr>
          </a:p>
        </p:txBody>
      </p:sp>
      <p:sp>
        <p:nvSpPr>
          <p:cNvPr id="530" name="Google Shape;530;gedaf2065a5_1_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1" name="Google Shape;531;gedaf2065a5_1_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2" name="Google Shape;532;gedaf2065a5_1_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3" name="Google Shape;533;gedaf2065a5_1_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 name="Google Shape;534;gedaf2065a5_1_32"/>
          <p:cNvSpPr txBox="1"/>
          <p:nvPr/>
        </p:nvSpPr>
        <p:spPr>
          <a:xfrm>
            <a:off x="218341" y="1114956"/>
            <a:ext cx="29010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 </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a:t>
            </a:r>
            <a:r>
              <a:rPr b="1" i="0" lang="en" sz="1900" u="none" cap="none" strike="noStrike">
                <a:solidFill>
                  <a:srgbClr val="45BEDF"/>
                </a:solidFill>
                <a:latin typeface="Open Sans"/>
                <a:ea typeface="Open Sans"/>
                <a:cs typeface="Open Sans"/>
                <a:sym typeface="Open Sans"/>
              </a:rPr>
              <a:t>інституцій</a:t>
            </a:r>
            <a:endParaRPr b="1" i="0" sz="1900" u="none" cap="none" strike="noStrike">
              <a:solidFill>
                <a:srgbClr val="45BEDF"/>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8" name="Shape 538"/>
        <p:cNvGrpSpPr/>
        <p:nvPr/>
      </p:nvGrpSpPr>
      <p:grpSpPr>
        <a:xfrm>
          <a:off x="0" y="0"/>
          <a:ext cx="0" cy="0"/>
          <a:chOff x="0" y="0"/>
          <a:chExt cx="0" cy="0"/>
        </a:xfrm>
      </p:grpSpPr>
      <p:sp>
        <p:nvSpPr>
          <p:cNvPr id="539" name="Google Shape;539;gee2322c6bf_0_9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0" name="Google Shape;540;gee2322c6bf_0_99"/>
          <p:cNvSpPr txBox="1"/>
          <p:nvPr/>
        </p:nvSpPr>
        <p:spPr>
          <a:xfrm>
            <a:off x="2611550" y="846492"/>
            <a:ext cx="4568400" cy="178507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Розблокування інформації: </a:t>
            </a:r>
            <a:r>
              <a:rPr b="0" i="0" lang="en" sz="2000" u="none" cap="none" strike="noStrike">
                <a:solidFill>
                  <a:srgbClr val="004993"/>
                </a:solidFill>
                <a:latin typeface="Open Sans"/>
                <a:ea typeface="Open Sans"/>
                <a:cs typeface="Open Sans"/>
                <a:sym typeface="Open Sans"/>
              </a:rPr>
              <a:t>знаннями можна поділитися, розблокувавши освітні ресурси за допомогою ліцензій, для всіх, хто зацікавлений.</a:t>
            </a:r>
            <a:endParaRPr b="0" i="0" sz="2000" u="none" cap="none" strike="noStrike">
              <a:solidFill>
                <a:srgbClr val="000000"/>
              </a:solidFill>
              <a:latin typeface="Arial"/>
              <a:ea typeface="Arial"/>
              <a:cs typeface="Arial"/>
              <a:sym typeface="Arial"/>
            </a:endParaRPr>
          </a:p>
        </p:txBody>
      </p:sp>
      <p:sp>
        <p:nvSpPr>
          <p:cNvPr id="541" name="Google Shape;541;gee2322c6bf_0_9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2" name="Google Shape;542;gee2322c6bf_0_9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3" name="Google Shape;543;gee2322c6bf_0_9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4" name="Google Shape;544;gee2322c6bf_0_9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 name="Google Shape;545;gee2322c6bf_0_99"/>
          <p:cNvSpPr txBox="1"/>
          <p:nvPr/>
        </p:nvSpPr>
        <p:spPr>
          <a:xfrm>
            <a:off x="217422" y="1116591"/>
            <a:ext cx="28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всіх</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9" name="Shape 549"/>
        <p:cNvGrpSpPr/>
        <p:nvPr/>
      </p:nvGrpSpPr>
      <p:grpSpPr>
        <a:xfrm>
          <a:off x="0" y="0"/>
          <a:ext cx="0" cy="0"/>
          <a:chOff x="0" y="0"/>
          <a:chExt cx="0" cy="0"/>
        </a:xfrm>
      </p:grpSpPr>
      <p:sp>
        <p:nvSpPr>
          <p:cNvPr id="550" name="Google Shape;550;gee2322c6bf_0_1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1" name="Google Shape;551;gee2322c6bf_0_110"/>
          <p:cNvSpPr txBox="1"/>
          <p:nvPr/>
        </p:nvSpPr>
        <p:spPr>
          <a:xfrm>
            <a:off x="2611550" y="715584"/>
            <a:ext cx="4568400" cy="209285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Передача знань:</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освітні ресурси, створені за рахунок державних податків, є загальнодоступними, їх можна використовувати повторно та ними можна ділитися.</a:t>
            </a:r>
            <a:endParaRPr b="0" i="0" sz="2000" u="none" cap="none" strike="noStrike">
              <a:solidFill>
                <a:srgbClr val="000000"/>
              </a:solidFill>
              <a:latin typeface="Arial"/>
              <a:ea typeface="Arial"/>
              <a:cs typeface="Arial"/>
              <a:sym typeface="Arial"/>
            </a:endParaRPr>
          </a:p>
        </p:txBody>
      </p:sp>
      <p:sp>
        <p:nvSpPr>
          <p:cNvPr id="552" name="Google Shape;552;gee2322c6bf_0_1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3" name="Google Shape;553;gee2322c6bf_0_1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4" name="Google Shape;554;gee2322c6bf_0_1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5" name="Google Shape;555;gee2322c6bf_0_1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 name="Google Shape;556;gee2322c6bf_0_110"/>
          <p:cNvSpPr txBox="1"/>
          <p:nvPr/>
        </p:nvSpPr>
        <p:spPr>
          <a:xfrm>
            <a:off x="217422" y="1116591"/>
            <a:ext cx="28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всіх</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0" name="Shape 560"/>
        <p:cNvGrpSpPr/>
        <p:nvPr/>
      </p:nvGrpSpPr>
      <p:grpSpPr>
        <a:xfrm>
          <a:off x="0" y="0"/>
          <a:ext cx="0" cy="0"/>
          <a:chOff x="0" y="0"/>
          <a:chExt cx="0" cy="0"/>
        </a:xfrm>
      </p:grpSpPr>
      <p:sp>
        <p:nvSpPr>
          <p:cNvPr id="561" name="Google Shape;561;gee2322c6bf_0_1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2" name="Google Shape;562;gee2322c6bf_0_121"/>
          <p:cNvSpPr txBox="1"/>
          <p:nvPr/>
        </p:nvSpPr>
        <p:spPr>
          <a:xfrm>
            <a:off x="2623825" y="320367"/>
            <a:ext cx="49341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Навчання протягом усього життя:</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бути в курсі останніх подій та забезпечувати безперервне навчання більш доступним для всіх, усуваючи розрив між формальними, інформальними та неформальними відкритими можливостями.</a:t>
            </a:r>
            <a:endParaRPr b="0" i="0" sz="2000" u="none" cap="none" strike="noStrike">
              <a:solidFill>
                <a:srgbClr val="000000"/>
              </a:solidFill>
              <a:latin typeface="Arial"/>
              <a:ea typeface="Arial"/>
              <a:cs typeface="Arial"/>
              <a:sym typeface="Arial"/>
            </a:endParaRPr>
          </a:p>
        </p:txBody>
      </p:sp>
      <p:sp>
        <p:nvSpPr>
          <p:cNvPr id="563" name="Google Shape;563;gee2322c6bf_0_1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4" name="Google Shape;564;gee2322c6bf_0_1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5" name="Google Shape;565;gee2322c6bf_0_1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66" name="Google Shape;566;gee2322c6bf_0_1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 name="Google Shape;567;gee2322c6bf_0_121"/>
          <p:cNvSpPr txBox="1"/>
          <p:nvPr/>
        </p:nvSpPr>
        <p:spPr>
          <a:xfrm>
            <a:off x="217422" y="1116591"/>
            <a:ext cx="28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всіх</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1" name="Shape 571"/>
        <p:cNvGrpSpPr/>
        <p:nvPr/>
      </p:nvGrpSpPr>
      <p:grpSpPr>
        <a:xfrm>
          <a:off x="0" y="0"/>
          <a:ext cx="0" cy="0"/>
          <a:chOff x="0" y="0"/>
          <a:chExt cx="0" cy="0"/>
        </a:xfrm>
      </p:grpSpPr>
      <p:sp>
        <p:nvSpPr>
          <p:cNvPr id="572" name="Google Shape;572;gee2322c6bf_0_1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3" name="Google Shape;573;gee2322c6bf_0_132"/>
          <p:cNvSpPr txBox="1"/>
          <p:nvPr/>
        </p:nvSpPr>
        <p:spPr>
          <a:xfrm>
            <a:off x="2611550" y="518725"/>
            <a:ext cx="44091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en" sz="2400">
                <a:solidFill>
                  <a:srgbClr val="004993"/>
                </a:solidFill>
                <a:latin typeface="Open Sans"/>
                <a:ea typeface="Open Sans"/>
                <a:cs typeface="Open Sans"/>
                <a:sym typeface="Open Sans"/>
              </a:rPr>
              <a:t>Підвищення рівності: </a:t>
            </a:r>
            <a:r>
              <a:rPr lang="en" sz="2000">
                <a:solidFill>
                  <a:srgbClr val="004993"/>
                </a:solidFill>
                <a:latin typeface="Open Sans"/>
                <a:ea typeface="Open Sans"/>
                <a:cs typeface="Open Sans"/>
                <a:sym typeface="Open Sans"/>
              </a:rPr>
              <a:t>безкоштовні онлайн-ресурси полегшують надання однакових якісних знань кожному, незалежно від їхнього соціального та економічного статусу.</a:t>
            </a:r>
            <a:endParaRPr b="0" i="0" sz="2000" u="none" cap="none" strike="noStrike">
              <a:solidFill>
                <a:srgbClr val="000000"/>
              </a:solidFill>
              <a:latin typeface="Arial"/>
              <a:ea typeface="Arial"/>
              <a:cs typeface="Arial"/>
              <a:sym typeface="Arial"/>
            </a:endParaRPr>
          </a:p>
        </p:txBody>
      </p:sp>
      <p:sp>
        <p:nvSpPr>
          <p:cNvPr id="574" name="Google Shape;574;gee2322c6bf_0_1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5" name="Google Shape;575;gee2322c6bf_0_1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76" name="Google Shape;576;gee2322c6bf_0_1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7" name="Google Shape;577;gee2322c6bf_0_1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gee2322c6bf_0_132"/>
          <p:cNvSpPr txBox="1"/>
          <p:nvPr/>
        </p:nvSpPr>
        <p:spPr>
          <a:xfrm>
            <a:off x="217422" y="1116591"/>
            <a:ext cx="28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всіх</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2" name="Shape 582"/>
        <p:cNvGrpSpPr/>
        <p:nvPr/>
      </p:nvGrpSpPr>
      <p:grpSpPr>
        <a:xfrm>
          <a:off x="0" y="0"/>
          <a:ext cx="0" cy="0"/>
          <a:chOff x="0" y="0"/>
          <a:chExt cx="0" cy="0"/>
        </a:xfrm>
      </p:grpSpPr>
      <p:sp>
        <p:nvSpPr>
          <p:cNvPr id="583" name="Google Shape;583;gee2322c6bf_0_1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4" name="Google Shape;584;gee2322c6bf_0_143"/>
          <p:cNvSpPr txBox="1"/>
          <p:nvPr/>
        </p:nvSpPr>
        <p:spPr>
          <a:xfrm>
            <a:off x="2611550" y="327409"/>
            <a:ext cx="47601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Заохочення різноманітності та інклюзивності:</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матеріали </a:t>
            </a: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якими легко поділитися та отримати доступ через Інтернет, є чудовим інструментом для відкриття та ознайомлення з різними точками зору.</a:t>
            </a:r>
            <a:endParaRPr b="0" i="0" sz="2000" u="none" cap="none" strike="noStrike">
              <a:solidFill>
                <a:srgbClr val="000000"/>
              </a:solidFill>
              <a:latin typeface="Arial"/>
              <a:ea typeface="Arial"/>
              <a:cs typeface="Arial"/>
              <a:sym typeface="Arial"/>
            </a:endParaRPr>
          </a:p>
        </p:txBody>
      </p:sp>
      <p:sp>
        <p:nvSpPr>
          <p:cNvPr id="585" name="Google Shape;585;gee2322c6bf_0_1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6" name="Google Shape;586;gee2322c6bf_0_1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7" name="Google Shape;587;gee2322c6bf_0_1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8" name="Google Shape;588;gee2322c6bf_0_1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 name="Google Shape;589;gee2322c6bf_0_143"/>
          <p:cNvSpPr txBox="1"/>
          <p:nvPr/>
        </p:nvSpPr>
        <p:spPr>
          <a:xfrm>
            <a:off x="217422" y="1116591"/>
            <a:ext cx="28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всіх</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0" name="Google Shape;100;p2"/>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101" name="Google Shape;101;p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2" name="Google Shape;102;p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03" name="Google Shape;103;p2"/>
          <p:cNvSpPr txBox="1"/>
          <p:nvPr/>
        </p:nvSpPr>
        <p:spPr>
          <a:xfrm>
            <a:off x="662408" y="939784"/>
            <a:ext cx="2070600" cy="21666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2800"/>
              <a:buFont typeface="Arial"/>
              <a:buNone/>
            </a:pPr>
            <a:r>
              <a:rPr b="1" lang="en" sz="2800">
                <a:solidFill>
                  <a:schemeClr val="lt1"/>
                </a:solidFill>
                <a:latin typeface="Open Sans"/>
                <a:ea typeface="Open Sans"/>
                <a:cs typeface="Open Sans"/>
                <a:sym typeface="Open Sans"/>
              </a:rPr>
              <a:t>BOP</a:t>
            </a:r>
            <a:r>
              <a:rPr b="1" i="0" lang="en" sz="2800" u="none" cap="none" strike="noStrike">
                <a:solidFill>
                  <a:schemeClr val="lt1"/>
                </a:solidFill>
                <a:latin typeface="Open Sans"/>
                <a:ea typeface="Open Sans"/>
                <a:cs typeface="Open Sans"/>
                <a:sym typeface="Open Sans"/>
              </a:rPr>
              <a:t> –</a:t>
            </a:r>
            <a:r>
              <a:rPr b="1" i="0" lang="en" sz="3900" u="none" cap="none" strike="noStrike">
                <a:solidFill>
                  <a:schemeClr val="lt1"/>
                </a:solidFill>
                <a:latin typeface="Open Sans"/>
                <a:ea typeface="Open Sans"/>
                <a:cs typeface="Open Sans"/>
                <a:sym typeface="Open Sans"/>
              </a:rPr>
              <a:t> </a:t>
            </a:r>
            <a:r>
              <a:rPr b="1" i="0" lang="en" sz="12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chemeClr val="lt1"/>
                </a:solidFill>
                <a:latin typeface="Open Sans"/>
                <a:ea typeface="Open Sans"/>
                <a:cs typeface="Open Sans"/>
                <a:sym typeface="Open Sans"/>
              </a:rPr>
              <a:t> </a:t>
            </a:r>
            <a:r>
              <a:rPr b="1" i="0" lang="en" sz="1000" u="none" cap="none" strike="noStrike">
                <a:solidFill>
                  <a:schemeClr val="lt1"/>
                </a:solidFill>
                <a:latin typeface="Open Sans"/>
                <a:ea typeface="Open Sans"/>
                <a:cs typeface="Open Sans"/>
                <a:sym typeface="Open Sans"/>
              </a:rPr>
              <a:t>основи</a:t>
            </a:r>
            <a:endParaRPr b="1"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lt1"/>
              </a:solidFill>
              <a:latin typeface="Open Sans"/>
              <a:ea typeface="Open Sans"/>
              <a:cs typeface="Open Sans"/>
              <a:sym typeface="Open Sans"/>
            </a:endParaRPr>
          </a:p>
        </p:txBody>
      </p:sp>
      <p:sp>
        <p:nvSpPr>
          <p:cNvPr id="104" name="Google Shape;104;p2"/>
          <p:cNvSpPr txBox="1"/>
          <p:nvPr/>
        </p:nvSpPr>
        <p:spPr>
          <a:xfrm>
            <a:off x="3030878" y="816496"/>
            <a:ext cx="4032607" cy="1996862"/>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4000" u="none" cap="none" strike="noStrike">
                <a:solidFill>
                  <a:srgbClr val="004993"/>
                </a:solidFill>
                <a:latin typeface="Open Sans"/>
                <a:ea typeface="Open Sans"/>
                <a:cs typeface="Open Sans"/>
                <a:sym typeface="Open Sans"/>
              </a:rPr>
              <a:t>Що таке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700"/>
              <a:buFont typeface="Arial"/>
              <a:buNone/>
            </a:pPr>
            <a:r>
              <a:rPr b="1" i="0" lang="en" sz="4000" u="none" cap="none" strike="noStrike">
                <a:solidFill>
                  <a:srgbClr val="004993"/>
                </a:solidFill>
                <a:latin typeface="Open Sans"/>
                <a:ea typeface="Open Sans"/>
                <a:cs typeface="Open Sans"/>
                <a:sym typeface="Open Sans"/>
              </a:rPr>
              <a:t>відкриті ліцензії ?</a:t>
            </a:r>
            <a:endParaRPr b="1" i="0" sz="4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3" name="Shape 593"/>
        <p:cNvGrpSpPr/>
        <p:nvPr/>
      </p:nvGrpSpPr>
      <p:grpSpPr>
        <a:xfrm>
          <a:off x="0" y="0"/>
          <a:ext cx="0" cy="0"/>
          <a:chOff x="0" y="0"/>
          <a:chExt cx="0" cy="0"/>
        </a:xfrm>
      </p:grpSpPr>
      <p:sp>
        <p:nvSpPr>
          <p:cNvPr id="594" name="Google Shape;594;gee2322c6bf_0_15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5" name="Google Shape;595;gee2322c6bf_0_154"/>
          <p:cNvSpPr txBox="1"/>
          <p:nvPr/>
        </p:nvSpPr>
        <p:spPr>
          <a:xfrm>
            <a:off x="2611550" y="670733"/>
            <a:ext cx="4568400" cy="215440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Стимулювання громадянської науки: </a:t>
            </a:r>
            <a:r>
              <a:rPr b="0" i="0" lang="en" sz="2000" u="none" cap="none" strike="noStrike">
                <a:solidFill>
                  <a:srgbClr val="004993"/>
                </a:solidFill>
                <a:latin typeface="Open Sans"/>
                <a:ea typeface="Open Sans"/>
                <a:cs typeface="Open Sans"/>
                <a:sym typeface="Open Sans"/>
              </a:rPr>
              <a:t>знання може створювати кожен, а доступність матеріалів полегшує людям подальше отримання знань.</a:t>
            </a:r>
            <a:endParaRPr b="0" i="0" sz="2000" u="none" cap="none" strike="noStrike">
              <a:solidFill>
                <a:srgbClr val="000000"/>
              </a:solidFill>
              <a:latin typeface="Arial"/>
              <a:ea typeface="Arial"/>
              <a:cs typeface="Arial"/>
              <a:sym typeface="Arial"/>
            </a:endParaRPr>
          </a:p>
        </p:txBody>
      </p:sp>
      <p:sp>
        <p:nvSpPr>
          <p:cNvPr id="596" name="Google Shape;596;gee2322c6bf_0_15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7" name="Google Shape;597;gee2322c6bf_0_15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8" name="Google Shape;598;gee2322c6bf_0_15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9" name="Google Shape;599;gee2322c6bf_0_15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 name="Google Shape;600;gee2322c6bf_0_154"/>
          <p:cNvSpPr txBox="1"/>
          <p:nvPr/>
        </p:nvSpPr>
        <p:spPr>
          <a:xfrm>
            <a:off x="217422" y="1116591"/>
            <a:ext cx="28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всіх</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4" name="Shape 604"/>
        <p:cNvGrpSpPr/>
        <p:nvPr/>
      </p:nvGrpSpPr>
      <p:grpSpPr>
        <a:xfrm>
          <a:off x="0" y="0"/>
          <a:ext cx="0" cy="0"/>
          <a:chOff x="0" y="0"/>
          <a:chExt cx="0" cy="0"/>
        </a:xfrm>
      </p:grpSpPr>
      <p:sp>
        <p:nvSpPr>
          <p:cNvPr id="605" name="Google Shape;605;gedaf2065a5_1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06" name="Google Shape;606;gedaf2065a5_1_10"/>
          <p:cNvSpPr txBox="1"/>
          <p:nvPr/>
        </p:nvSpPr>
        <p:spPr>
          <a:xfrm>
            <a:off x="2594775" y="274472"/>
            <a:ext cx="4946700" cy="2919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Підвищення якості: </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900"/>
              <a:buFont typeface="Arial"/>
              <a:buNone/>
            </a:pPr>
            <a:r>
              <a:rPr b="0" i="0" lang="en" sz="1900" u="none" cap="none" strike="noStrike">
                <a:solidFill>
                  <a:srgbClr val="004993"/>
                </a:solidFill>
                <a:latin typeface="Open Sans"/>
                <a:ea typeface="Open Sans"/>
                <a:cs typeface="Open Sans"/>
                <a:sym typeface="Open Sans"/>
              </a:rPr>
              <a:t>будь-хто може підтримати покращення якості </a:t>
            </a:r>
            <a:r>
              <a:rPr lang="en" sz="1900">
                <a:solidFill>
                  <a:srgbClr val="004993"/>
                </a:solidFill>
                <a:latin typeface="Open Sans"/>
                <a:ea typeface="Open Sans"/>
                <a:cs typeface="Open Sans"/>
                <a:sym typeface="Open Sans"/>
              </a:rPr>
              <a:t>BOP</a:t>
            </a:r>
            <a:r>
              <a:rPr b="0" i="0" lang="en" sz="1900" u="none" cap="none" strike="noStrike">
                <a:solidFill>
                  <a:srgbClr val="004993"/>
                </a:solidFill>
                <a:latin typeface="Open Sans"/>
                <a:ea typeface="Open Sans"/>
                <a:cs typeface="Open Sans"/>
                <a:sym typeface="Open Sans"/>
              </a:rPr>
              <a:t>, просто поставивши запитання, щоб пояснити їх; відсутність доступу означає відсутність запитань, відсутність запитань означає відсутність сумнівів, відсутність сумнівів означає відсутність покращень.</a:t>
            </a:r>
            <a:endParaRPr b="0" i="0" sz="1900" u="none" cap="none" strike="noStrike">
              <a:solidFill>
                <a:srgbClr val="004993"/>
              </a:solidFill>
              <a:latin typeface="Open Sans"/>
              <a:ea typeface="Open Sans"/>
              <a:cs typeface="Open Sans"/>
              <a:sym typeface="Open Sans"/>
            </a:endParaRPr>
          </a:p>
        </p:txBody>
      </p:sp>
      <p:sp>
        <p:nvSpPr>
          <p:cNvPr id="607" name="Google Shape;607;gedaf2065a5_1_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8" name="Google Shape;608;gedaf2065a5_1_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09" name="Google Shape;609;gedaf2065a5_1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0" name="Google Shape;610;gedaf2065a5_1_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 name="Google Shape;611;gedaf2065a5_1_10"/>
          <p:cNvSpPr txBox="1"/>
          <p:nvPr/>
        </p:nvSpPr>
        <p:spPr>
          <a:xfrm>
            <a:off x="217422" y="1116591"/>
            <a:ext cx="28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всіх</a:t>
            </a:r>
            <a:endParaRPr b="1" i="0" sz="1900" u="none" cap="none" strike="noStrike">
              <a:solidFill>
                <a:schemeClr val="lt1"/>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5" name="Shape 615"/>
        <p:cNvGrpSpPr/>
        <p:nvPr/>
      </p:nvGrpSpPr>
      <p:grpSpPr>
        <a:xfrm>
          <a:off x="0" y="0"/>
          <a:ext cx="0" cy="0"/>
          <a:chOff x="0" y="0"/>
          <a:chExt cx="0" cy="0"/>
        </a:xfrm>
      </p:grpSpPr>
      <p:sp>
        <p:nvSpPr>
          <p:cNvPr id="616" name="Google Shape;616;gedaf2065a5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17" name="Google Shape;617;gedaf2065a5_1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8" name="Google Shape;618;gedaf2065a5_1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9" name="Google Shape;619;gedaf2065a5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20" name="Google Shape;620;gedaf2065a5_1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 name="Google Shape;621;gedaf2065a5_1_0"/>
          <p:cNvSpPr txBox="1"/>
          <p:nvPr/>
        </p:nvSpPr>
        <p:spPr>
          <a:xfrm>
            <a:off x="217422" y="1116591"/>
            <a:ext cx="28506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Переваги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відкритої освіти</a:t>
            </a:r>
            <a:endParaRPr b="1" i="0" sz="19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a:t>
            </a:r>
            <a:r>
              <a:rPr b="1" lang="en" sz="1900">
                <a:solidFill>
                  <a:schemeClr val="lt1"/>
                </a:solidFill>
                <a:latin typeface="Open Sans"/>
                <a:ea typeface="Open Sans"/>
                <a:cs typeface="Open Sans"/>
                <a:sym typeface="Open Sans"/>
              </a:rPr>
              <a:t>BO</a:t>
            </a:r>
            <a:r>
              <a:rPr b="1" i="0" lang="en" sz="1900" u="none" cap="none" strike="noStrike">
                <a:solidFill>
                  <a:schemeClr val="lt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1900"/>
              <a:buFont typeface="Arial"/>
              <a:buNone/>
            </a:pPr>
            <a:r>
              <a:rPr b="1" i="0" lang="en" sz="1900" u="none" cap="none" strike="noStrike">
                <a:solidFill>
                  <a:schemeClr val="lt1"/>
                </a:solidFill>
                <a:latin typeface="Open Sans"/>
                <a:ea typeface="Open Sans"/>
                <a:cs typeface="Open Sans"/>
                <a:sym typeface="Open Sans"/>
              </a:rPr>
              <a:t>для всіх</a:t>
            </a:r>
            <a:endParaRPr b="1" i="0" sz="1900" u="none" cap="none" strike="noStrike">
              <a:solidFill>
                <a:schemeClr val="lt1"/>
              </a:solidFill>
              <a:latin typeface="Open Sans"/>
              <a:ea typeface="Open Sans"/>
              <a:cs typeface="Open Sans"/>
              <a:sym typeface="Open Sans"/>
            </a:endParaRPr>
          </a:p>
        </p:txBody>
      </p:sp>
      <p:sp>
        <p:nvSpPr>
          <p:cNvPr id="622" name="Google Shape;622;gedaf2065a5_1_0"/>
          <p:cNvSpPr txBox="1"/>
          <p:nvPr/>
        </p:nvSpPr>
        <p:spPr>
          <a:xfrm>
            <a:off x="2594775" y="762487"/>
            <a:ext cx="4946700" cy="1979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Розширення меж:</a:t>
            </a:r>
            <a:r>
              <a:rPr b="0" i="0" lang="en"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lang="en" sz="2000">
                <a:solidFill>
                  <a:srgbClr val="004993"/>
                </a:solidFill>
                <a:latin typeface="Open Sans"/>
                <a:ea typeface="Open Sans"/>
                <a:cs typeface="Open Sans"/>
                <a:sym typeface="Open Sans"/>
              </a:rPr>
              <a:t>BOP</a:t>
            </a:r>
            <a:r>
              <a:rPr b="0" i="0" lang="en" sz="2000" u="none" cap="none" strike="noStrike">
                <a:solidFill>
                  <a:srgbClr val="004993"/>
                </a:solidFill>
                <a:latin typeface="Open Sans"/>
                <a:ea typeface="Open Sans"/>
                <a:cs typeface="Open Sans"/>
                <a:sym typeface="Open Sans"/>
              </a:rPr>
              <a:t> – це чудовий спосіб обміну знаннями між країнами, що дозволяє адаптувати їх до локальних місцевих умов.</a:t>
            </a:r>
            <a:endParaRPr b="0"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26" name="Shape 626"/>
        <p:cNvGrpSpPr/>
        <p:nvPr/>
      </p:nvGrpSpPr>
      <p:grpSpPr>
        <a:xfrm>
          <a:off x="0" y="0"/>
          <a:ext cx="0" cy="0"/>
          <a:chOff x="0" y="0"/>
          <a:chExt cx="0" cy="0"/>
        </a:xfrm>
      </p:grpSpPr>
      <p:sp>
        <p:nvSpPr>
          <p:cNvPr id="627" name="Google Shape;627;g2fe85b0fbe1_0_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28" name="Google Shape;628;g2fe85b0fbe1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29" name="Google Shape;629;g2fe85b0fbe1_0_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30" name="Google Shape;630;g2fe85b0fbe1_0_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31" name="Google Shape;631;g2fe85b0fbe1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32" name="Google Shape;632;g2fe85b0fbe1_0_0"/>
          <p:cNvSpPr txBox="1"/>
          <p:nvPr/>
        </p:nvSpPr>
        <p:spPr>
          <a:xfrm>
            <a:off x="217424" y="1116600"/>
            <a:ext cx="23811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Переваги</a:t>
            </a:r>
            <a:endParaRPr b="1" i="0" sz="19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відкритої освіти (</a:t>
            </a:r>
            <a:r>
              <a:rPr b="1" lang="en" sz="1900">
                <a:solidFill>
                  <a:srgbClr val="004993"/>
                </a:solidFill>
                <a:latin typeface="Open Sans"/>
                <a:ea typeface="Open Sans"/>
                <a:cs typeface="Open Sans"/>
                <a:sym typeface="Open Sans"/>
              </a:rPr>
              <a:t>BO</a:t>
            </a:r>
            <a:r>
              <a:rPr b="1" i="0" lang="en" sz="1900" u="none" cap="none" strike="noStrike">
                <a:solidFill>
                  <a:srgbClr val="004993"/>
                </a:solidFill>
                <a:latin typeface="Open Sans"/>
                <a:ea typeface="Open Sans"/>
                <a:cs typeface="Open Sans"/>
                <a:sym typeface="Open Sans"/>
              </a:rPr>
              <a:t>) для </a:t>
            </a:r>
            <a:r>
              <a:rPr b="1" lang="en" sz="1900">
                <a:solidFill>
                  <a:srgbClr val="FFDE59"/>
                </a:solidFill>
                <a:latin typeface="Open Sans"/>
                <a:ea typeface="Open Sans"/>
                <a:cs typeface="Open Sans"/>
                <a:sym typeface="Open Sans"/>
              </a:rPr>
              <a:t>бібліотекарів</a:t>
            </a:r>
            <a:endParaRPr b="1" i="0" sz="1900" u="none" cap="none" strike="noStrike">
              <a:solidFill>
                <a:srgbClr val="FFFFFF"/>
              </a:solidFill>
              <a:latin typeface="Open Sans"/>
              <a:ea typeface="Open Sans"/>
              <a:cs typeface="Open Sans"/>
              <a:sym typeface="Open Sans"/>
            </a:endParaRPr>
          </a:p>
        </p:txBody>
      </p:sp>
      <p:sp>
        <p:nvSpPr>
          <p:cNvPr id="633" name="Google Shape;633;g2fe85b0fbe1_0_0"/>
          <p:cNvSpPr txBox="1"/>
          <p:nvPr/>
        </p:nvSpPr>
        <p:spPr>
          <a:xfrm>
            <a:off x="2681525" y="337800"/>
            <a:ext cx="4848900" cy="2678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lang="en" sz="1800">
                <a:solidFill>
                  <a:srgbClr val="B9E9F6"/>
                </a:solidFill>
                <a:latin typeface="Open Sans"/>
                <a:ea typeface="Open Sans"/>
                <a:cs typeface="Open Sans"/>
                <a:sym typeface="Open Sans"/>
              </a:rPr>
              <a:t>Підтримка професійного розвитку:</a:t>
            </a:r>
            <a:r>
              <a:rPr lang="en" sz="1800">
                <a:solidFill>
                  <a:srgbClr val="000000"/>
                </a:solidFill>
              </a:rPr>
              <a:t> </a:t>
            </a:r>
            <a:endParaRPr sz="1800">
              <a:solidFill>
                <a:srgbClr val="000000"/>
              </a:solidFill>
            </a:endParaRPr>
          </a:p>
          <a:p>
            <a:pPr indent="0" lvl="0" marL="0" marR="0" rtl="0" algn="l">
              <a:lnSpc>
                <a:spcPct val="100000"/>
              </a:lnSpc>
              <a:spcBef>
                <a:spcPts val="0"/>
              </a:spcBef>
              <a:spcAft>
                <a:spcPts val="0"/>
              </a:spcAft>
              <a:buClr>
                <a:srgbClr val="000000"/>
              </a:buClr>
              <a:buSzPts val="1100"/>
              <a:buFont typeface="Arial"/>
              <a:buNone/>
            </a:pPr>
            <a:r>
              <a:rPr lang="en" sz="1800">
                <a:solidFill>
                  <a:srgbClr val="B9E9F6"/>
                </a:solidFill>
                <a:latin typeface="Open Sans"/>
                <a:ea typeface="Open Sans"/>
                <a:cs typeface="Open Sans"/>
                <a:sym typeface="Open Sans"/>
              </a:rPr>
              <a:t>Залучення до управління ВОР та ВО на бібліотечному, інституційному, національному чи міжнародному рівнях може бути використане як можливість професійного розвитку та зростання за межами "традиційних" або більш усталених галузей знань (наприклад, формування колекцій, метадані тощо).</a:t>
            </a:r>
            <a:endParaRPr b="0" i="0" sz="1800" u="none" cap="none" strike="noStrike">
              <a:solidFill>
                <a:srgbClr val="B9E9F6"/>
              </a:solidFill>
              <a:latin typeface="Arial"/>
              <a:ea typeface="Arial"/>
              <a:cs typeface="Arial"/>
              <a:sym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7" name="Shape 637"/>
        <p:cNvGrpSpPr/>
        <p:nvPr/>
      </p:nvGrpSpPr>
      <p:grpSpPr>
        <a:xfrm>
          <a:off x="0" y="0"/>
          <a:ext cx="0" cy="0"/>
          <a:chOff x="0" y="0"/>
          <a:chExt cx="0" cy="0"/>
        </a:xfrm>
      </p:grpSpPr>
      <p:sp>
        <p:nvSpPr>
          <p:cNvPr id="638" name="Google Shape;638;g2fe85b0fbe1_0_1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9" name="Google Shape;639;g2fe85b0fbe1_0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0" name="Google Shape;640;g2fe85b0fbe1_0_1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41" name="Google Shape;641;g2fe85b0fbe1_0_1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42" name="Google Shape;642;g2fe85b0fbe1_0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43" name="Google Shape;643;g2fe85b0fbe1_0_10"/>
          <p:cNvSpPr txBox="1"/>
          <p:nvPr/>
        </p:nvSpPr>
        <p:spPr>
          <a:xfrm>
            <a:off x="217424" y="1116600"/>
            <a:ext cx="23811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Переваги</a:t>
            </a:r>
            <a:endParaRPr b="1" i="0" sz="19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відкритої освіти (</a:t>
            </a:r>
            <a:r>
              <a:rPr b="1" lang="en" sz="1900">
                <a:solidFill>
                  <a:srgbClr val="004993"/>
                </a:solidFill>
                <a:latin typeface="Open Sans"/>
                <a:ea typeface="Open Sans"/>
                <a:cs typeface="Open Sans"/>
                <a:sym typeface="Open Sans"/>
              </a:rPr>
              <a:t>BO</a:t>
            </a:r>
            <a:r>
              <a:rPr b="1" i="0" lang="en" sz="1900" u="none" cap="none" strike="noStrike">
                <a:solidFill>
                  <a:srgbClr val="004993"/>
                </a:solidFill>
                <a:latin typeface="Open Sans"/>
                <a:ea typeface="Open Sans"/>
                <a:cs typeface="Open Sans"/>
                <a:sym typeface="Open Sans"/>
              </a:rPr>
              <a:t>) для </a:t>
            </a:r>
            <a:r>
              <a:rPr b="1" lang="en" sz="1900">
                <a:solidFill>
                  <a:srgbClr val="FFDE59"/>
                </a:solidFill>
                <a:latin typeface="Open Sans"/>
                <a:ea typeface="Open Sans"/>
                <a:cs typeface="Open Sans"/>
                <a:sym typeface="Open Sans"/>
              </a:rPr>
              <a:t>бібліотекарів</a:t>
            </a:r>
            <a:endParaRPr b="1" i="0" sz="1900" u="none" cap="none" strike="noStrike">
              <a:solidFill>
                <a:srgbClr val="FFFFFF"/>
              </a:solidFill>
              <a:latin typeface="Open Sans"/>
              <a:ea typeface="Open Sans"/>
              <a:cs typeface="Open Sans"/>
              <a:sym typeface="Open Sans"/>
            </a:endParaRPr>
          </a:p>
        </p:txBody>
      </p:sp>
      <p:sp>
        <p:nvSpPr>
          <p:cNvPr id="644" name="Google Shape;644;g2fe85b0fbe1_0_10"/>
          <p:cNvSpPr txBox="1"/>
          <p:nvPr/>
        </p:nvSpPr>
        <p:spPr>
          <a:xfrm>
            <a:off x="2682042" y="574344"/>
            <a:ext cx="4645200" cy="20898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Визнання як цінних партнерів:</a:t>
            </a:r>
            <a:endParaRPr b="1" sz="18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800">
                <a:solidFill>
                  <a:srgbClr val="B9E9F6"/>
                </a:solidFill>
                <a:latin typeface="Open Sans"/>
                <a:ea typeface="Open Sans"/>
                <a:cs typeface="Open Sans"/>
                <a:sym typeface="Open Sans"/>
              </a:rPr>
              <a:t>Завдяки своєму досвіду у сфері відкритої педагогіки та відкритих ліцензій, бібліотекарі визнані освітянами та дослідниками як надійні партнери у пошуку, адаптації та створенні якісних освітніх ресурсів.</a:t>
            </a:r>
            <a:endParaRPr b="0" i="0" sz="2000" u="none" cap="none" strike="noStrike">
              <a:solidFill>
                <a:srgbClr val="B9E9F6"/>
              </a:solidFill>
              <a:latin typeface="Arial"/>
              <a:ea typeface="Arial"/>
              <a:cs typeface="Arial"/>
              <a:sym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48" name="Shape 648"/>
        <p:cNvGrpSpPr/>
        <p:nvPr/>
      </p:nvGrpSpPr>
      <p:grpSpPr>
        <a:xfrm>
          <a:off x="0" y="0"/>
          <a:ext cx="0" cy="0"/>
          <a:chOff x="0" y="0"/>
          <a:chExt cx="0" cy="0"/>
        </a:xfrm>
      </p:grpSpPr>
      <p:sp>
        <p:nvSpPr>
          <p:cNvPr id="649" name="Google Shape;649;g2fe85b0fbe1_0_20"/>
          <p:cNvSpPr txBox="1"/>
          <p:nvPr/>
        </p:nvSpPr>
        <p:spPr>
          <a:xfrm>
            <a:off x="2745725" y="167937"/>
            <a:ext cx="4645200" cy="29208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Розвиток синергії з відкритою наукою: </a:t>
            </a:r>
            <a:endParaRPr b="1" sz="18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lang="en" sz="1800">
                <a:solidFill>
                  <a:srgbClr val="B9E9F6"/>
                </a:solidFill>
                <a:latin typeface="Open Sans"/>
                <a:ea typeface="Open Sans"/>
                <a:cs typeface="Open Sans"/>
                <a:sym typeface="Open Sans"/>
              </a:rPr>
              <a:t>Відкрита наука і відкрита освіта часто розділені, а знаннями володіють різні фахівці. Бібліотекарі можуть об'єднати ці дві сфери за допомогою більш цілісного підходу до відкритості, сприяючи розвитку культури відкритості в установі / академічній спільноті.</a:t>
            </a:r>
            <a:endParaRPr b="0" i="0" sz="1800" u="none" cap="none" strike="noStrike">
              <a:solidFill>
                <a:srgbClr val="B9E9F6"/>
              </a:solidFill>
              <a:latin typeface="Arial"/>
              <a:ea typeface="Arial"/>
              <a:cs typeface="Arial"/>
              <a:sym typeface="Arial"/>
            </a:endParaRPr>
          </a:p>
        </p:txBody>
      </p:sp>
      <p:sp>
        <p:nvSpPr>
          <p:cNvPr id="650" name="Google Shape;650;g2fe85b0fbe1_0_2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1" name="Google Shape;651;g2fe85b0fbe1_0_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2" name="Google Shape;652;g2fe85b0fbe1_0_2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53" name="Google Shape;653;g2fe85b0fbe1_0_2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54" name="Google Shape;654;g2fe85b0fbe1_0_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55" name="Google Shape;655;g2fe85b0fbe1_0_20"/>
          <p:cNvSpPr txBox="1"/>
          <p:nvPr/>
        </p:nvSpPr>
        <p:spPr>
          <a:xfrm>
            <a:off x="217424" y="1116600"/>
            <a:ext cx="23811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Переваги</a:t>
            </a:r>
            <a:endParaRPr b="1" i="0" sz="19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відкритої освіти (</a:t>
            </a:r>
            <a:r>
              <a:rPr b="1" lang="en" sz="1900">
                <a:solidFill>
                  <a:srgbClr val="004993"/>
                </a:solidFill>
                <a:latin typeface="Open Sans"/>
                <a:ea typeface="Open Sans"/>
                <a:cs typeface="Open Sans"/>
                <a:sym typeface="Open Sans"/>
              </a:rPr>
              <a:t>BO</a:t>
            </a:r>
            <a:r>
              <a:rPr b="1" i="0" lang="en" sz="1900" u="none" cap="none" strike="noStrike">
                <a:solidFill>
                  <a:srgbClr val="004993"/>
                </a:solidFill>
                <a:latin typeface="Open Sans"/>
                <a:ea typeface="Open Sans"/>
                <a:cs typeface="Open Sans"/>
                <a:sym typeface="Open Sans"/>
              </a:rPr>
              <a:t>) для </a:t>
            </a:r>
            <a:r>
              <a:rPr b="1" lang="en" sz="1900">
                <a:solidFill>
                  <a:srgbClr val="FFDE59"/>
                </a:solidFill>
                <a:latin typeface="Open Sans"/>
                <a:ea typeface="Open Sans"/>
                <a:cs typeface="Open Sans"/>
                <a:sym typeface="Open Sans"/>
              </a:rPr>
              <a:t>бібліотекарів</a:t>
            </a:r>
            <a:endParaRPr b="1" i="0" sz="1900" u="none" cap="none" strike="noStrike">
              <a:solidFill>
                <a:srgbClr val="FFFFFF"/>
              </a:solidFill>
              <a:latin typeface="Open Sans"/>
              <a:ea typeface="Open Sans"/>
              <a:cs typeface="Open Sans"/>
              <a:sym typeface="Open Sans"/>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59" name="Shape 659"/>
        <p:cNvGrpSpPr/>
        <p:nvPr/>
      </p:nvGrpSpPr>
      <p:grpSpPr>
        <a:xfrm>
          <a:off x="0" y="0"/>
          <a:ext cx="0" cy="0"/>
          <a:chOff x="0" y="0"/>
          <a:chExt cx="0" cy="0"/>
        </a:xfrm>
      </p:grpSpPr>
      <p:sp>
        <p:nvSpPr>
          <p:cNvPr id="660" name="Google Shape;660;g2fe85b0fbe1_0_3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1" name="Google Shape;661;g2fe85b0fbe1_0_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2" name="Google Shape;662;g2fe85b0fbe1_0_30"/>
          <p:cNvSpPr txBox="1"/>
          <p:nvPr/>
        </p:nvSpPr>
        <p:spPr>
          <a:xfrm>
            <a:off x="2673813" y="215851"/>
            <a:ext cx="4645200" cy="29208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Сприяння співпраці та обміну знаннями:</a:t>
            </a:r>
            <a:endParaRPr b="1" sz="18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800">
                <a:solidFill>
                  <a:srgbClr val="B9E9F6"/>
                </a:solidFill>
                <a:latin typeface="Open Sans"/>
                <a:ea typeface="Open Sans"/>
                <a:cs typeface="Open Sans"/>
                <a:sym typeface="Open Sans"/>
              </a:rPr>
              <a:t>Бібліотекарі відіграють важливу роль у сприянні співпраці, куруючи відкриті ресурси, організовуючи тренінги та семінари на теми відкритої освіти, а також сприяючи створенню спільнот практиків відкритої освіти, що також розширює їхні власні професійні мережі.</a:t>
            </a:r>
            <a:endParaRPr b="1" sz="1800">
              <a:solidFill>
                <a:srgbClr val="B9E9F6"/>
              </a:solidFill>
              <a:latin typeface="Open Sans"/>
              <a:ea typeface="Open Sans"/>
              <a:cs typeface="Open Sans"/>
              <a:sym typeface="Open Sans"/>
            </a:endParaRPr>
          </a:p>
        </p:txBody>
      </p:sp>
      <p:sp>
        <p:nvSpPr>
          <p:cNvPr id="663" name="Google Shape;663;g2fe85b0fbe1_0_3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64" name="Google Shape;664;g2fe85b0fbe1_0_3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65" name="Google Shape;665;g2fe85b0fbe1_0_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66" name="Google Shape;666;g2fe85b0fbe1_0_30"/>
          <p:cNvSpPr txBox="1"/>
          <p:nvPr/>
        </p:nvSpPr>
        <p:spPr>
          <a:xfrm>
            <a:off x="217424" y="1116600"/>
            <a:ext cx="23811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Переваги</a:t>
            </a:r>
            <a:endParaRPr b="1" i="0" sz="19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відкритої освіти (</a:t>
            </a:r>
            <a:r>
              <a:rPr b="1" lang="en" sz="1900">
                <a:solidFill>
                  <a:srgbClr val="004993"/>
                </a:solidFill>
                <a:latin typeface="Open Sans"/>
                <a:ea typeface="Open Sans"/>
                <a:cs typeface="Open Sans"/>
                <a:sym typeface="Open Sans"/>
              </a:rPr>
              <a:t>BO</a:t>
            </a:r>
            <a:r>
              <a:rPr b="1" i="0" lang="en" sz="1900" u="none" cap="none" strike="noStrike">
                <a:solidFill>
                  <a:srgbClr val="004993"/>
                </a:solidFill>
                <a:latin typeface="Open Sans"/>
                <a:ea typeface="Open Sans"/>
                <a:cs typeface="Open Sans"/>
                <a:sym typeface="Open Sans"/>
              </a:rPr>
              <a:t>) для </a:t>
            </a:r>
            <a:r>
              <a:rPr b="1" lang="en" sz="1900">
                <a:solidFill>
                  <a:srgbClr val="FFDE59"/>
                </a:solidFill>
                <a:latin typeface="Open Sans"/>
                <a:ea typeface="Open Sans"/>
                <a:cs typeface="Open Sans"/>
                <a:sym typeface="Open Sans"/>
              </a:rPr>
              <a:t>бібліотекарів</a:t>
            </a:r>
            <a:endParaRPr b="1" i="0" sz="1900" u="none" cap="none" strike="noStrike">
              <a:solidFill>
                <a:srgbClr val="FFFFFF"/>
              </a:solidFill>
              <a:latin typeface="Open Sans"/>
              <a:ea typeface="Open Sans"/>
              <a:cs typeface="Open Sans"/>
              <a:sym typeface="Open Sans"/>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70" name="Shape 670"/>
        <p:cNvGrpSpPr/>
        <p:nvPr/>
      </p:nvGrpSpPr>
      <p:grpSpPr>
        <a:xfrm>
          <a:off x="0" y="0"/>
          <a:ext cx="0" cy="0"/>
          <a:chOff x="0" y="0"/>
          <a:chExt cx="0" cy="0"/>
        </a:xfrm>
      </p:grpSpPr>
      <p:sp>
        <p:nvSpPr>
          <p:cNvPr id="671" name="Google Shape;671;g2fe85b0fbe1_0_4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2" name="Google Shape;672;g2fe85b0fbe1_0_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3" name="Google Shape;673;g2fe85b0fbe1_0_40"/>
          <p:cNvSpPr txBox="1"/>
          <p:nvPr/>
        </p:nvSpPr>
        <p:spPr>
          <a:xfrm>
            <a:off x="2598525" y="77850"/>
            <a:ext cx="4970700" cy="31980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Зменшення витрат: </a:t>
            </a:r>
            <a:endParaRPr b="1" sz="18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800">
                <a:solidFill>
                  <a:srgbClr val="B9E9F6"/>
                </a:solidFill>
                <a:latin typeface="Open Sans"/>
                <a:ea typeface="Open Sans"/>
                <a:cs typeface="Open Sans"/>
                <a:sym typeface="Open Sans"/>
              </a:rPr>
              <a:t>Заощадження бібліотечних бюджетів на придбанні дорогих й обмежувальних ліцензій на комерційні видання, а також при консультуванні викладачів і студентів щодо ВОР як альтернативних варіантів навчальної літератури. Ця перевага в довгостроковій перспективі сприяє необхідному переходу бібліотечних та університетських бюджетів до відкритого доступу.</a:t>
            </a:r>
            <a:endParaRPr b="1" sz="1800">
              <a:solidFill>
                <a:srgbClr val="B9E9F6"/>
              </a:solidFill>
              <a:latin typeface="Open Sans"/>
              <a:ea typeface="Open Sans"/>
              <a:cs typeface="Open Sans"/>
              <a:sym typeface="Open Sans"/>
            </a:endParaRPr>
          </a:p>
        </p:txBody>
      </p:sp>
      <p:sp>
        <p:nvSpPr>
          <p:cNvPr id="674" name="Google Shape;674;g2fe85b0fbe1_0_4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75" name="Google Shape;675;g2fe85b0fbe1_0_4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76" name="Google Shape;676;g2fe85b0fbe1_0_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77" name="Google Shape;677;g2fe85b0fbe1_0_40"/>
          <p:cNvSpPr txBox="1"/>
          <p:nvPr/>
        </p:nvSpPr>
        <p:spPr>
          <a:xfrm>
            <a:off x="217424" y="1116600"/>
            <a:ext cx="23811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Переваги</a:t>
            </a:r>
            <a:endParaRPr b="1" i="0" sz="19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відкритої освіти (</a:t>
            </a:r>
            <a:r>
              <a:rPr b="1" lang="en" sz="1900">
                <a:solidFill>
                  <a:srgbClr val="004993"/>
                </a:solidFill>
                <a:latin typeface="Open Sans"/>
                <a:ea typeface="Open Sans"/>
                <a:cs typeface="Open Sans"/>
                <a:sym typeface="Open Sans"/>
              </a:rPr>
              <a:t>BO</a:t>
            </a:r>
            <a:r>
              <a:rPr b="1" i="0" lang="en" sz="1900" u="none" cap="none" strike="noStrike">
                <a:solidFill>
                  <a:srgbClr val="004993"/>
                </a:solidFill>
                <a:latin typeface="Open Sans"/>
                <a:ea typeface="Open Sans"/>
                <a:cs typeface="Open Sans"/>
                <a:sym typeface="Open Sans"/>
              </a:rPr>
              <a:t>) для </a:t>
            </a:r>
            <a:r>
              <a:rPr b="1" lang="en" sz="1900">
                <a:solidFill>
                  <a:srgbClr val="FFDE59"/>
                </a:solidFill>
                <a:latin typeface="Open Sans"/>
                <a:ea typeface="Open Sans"/>
                <a:cs typeface="Open Sans"/>
                <a:sym typeface="Open Sans"/>
              </a:rPr>
              <a:t>бібліотекарів</a:t>
            </a:r>
            <a:endParaRPr b="1" i="0" sz="1900" u="none" cap="none" strike="noStrike">
              <a:solidFill>
                <a:srgbClr val="FFFFFF"/>
              </a:solidFill>
              <a:latin typeface="Open Sans"/>
              <a:ea typeface="Open Sans"/>
              <a:cs typeface="Open Sans"/>
              <a:sym typeface="Open Sans"/>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1" name="Shape 681"/>
        <p:cNvGrpSpPr/>
        <p:nvPr/>
      </p:nvGrpSpPr>
      <p:grpSpPr>
        <a:xfrm>
          <a:off x="0" y="0"/>
          <a:ext cx="0" cy="0"/>
          <a:chOff x="0" y="0"/>
          <a:chExt cx="0" cy="0"/>
        </a:xfrm>
      </p:grpSpPr>
      <p:sp>
        <p:nvSpPr>
          <p:cNvPr id="682" name="Google Shape;682;g2fe85b0fbe1_0_5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3" name="Google Shape;683;g2fe85b0fbe1_0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4" name="Google Shape;684;g2fe85b0fbe1_0_50"/>
          <p:cNvSpPr txBox="1"/>
          <p:nvPr/>
        </p:nvSpPr>
        <p:spPr>
          <a:xfrm>
            <a:off x="2657354" y="579387"/>
            <a:ext cx="4645200" cy="20898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Залучення нових бібліотекарів до професії:</a:t>
            </a:r>
            <a:endParaRPr b="1" sz="18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800">
                <a:solidFill>
                  <a:srgbClr val="B9E9F6"/>
                </a:solidFill>
                <a:latin typeface="Open Sans"/>
                <a:ea typeface="Open Sans"/>
                <a:cs typeface="Open Sans"/>
                <a:sym typeface="Open Sans"/>
              </a:rPr>
              <a:t>Тісний зв'язок між відкритою освітою та соціальною справедливістю робить бібліотечну справу привабливим вибором кар'єри для молодих фахівців і нових когорт бібліотекарів.</a:t>
            </a:r>
            <a:endParaRPr b="1" sz="2100">
              <a:solidFill>
                <a:srgbClr val="B9E9F6"/>
              </a:solidFill>
              <a:latin typeface="Open Sans"/>
              <a:ea typeface="Open Sans"/>
              <a:cs typeface="Open Sans"/>
              <a:sym typeface="Open Sans"/>
            </a:endParaRPr>
          </a:p>
        </p:txBody>
      </p:sp>
      <p:sp>
        <p:nvSpPr>
          <p:cNvPr id="685" name="Google Shape;685;g2fe85b0fbe1_0_5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86" name="Google Shape;686;g2fe85b0fbe1_0_5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87" name="Google Shape;687;g2fe85b0fbe1_0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88" name="Google Shape;688;g2fe85b0fbe1_0_50"/>
          <p:cNvSpPr txBox="1"/>
          <p:nvPr/>
        </p:nvSpPr>
        <p:spPr>
          <a:xfrm>
            <a:off x="217424" y="1116600"/>
            <a:ext cx="23811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Переваги</a:t>
            </a:r>
            <a:endParaRPr b="1" i="0" sz="19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відкритої освіти (</a:t>
            </a:r>
            <a:r>
              <a:rPr b="1" lang="en" sz="1900">
                <a:solidFill>
                  <a:srgbClr val="004993"/>
                </a:solidFill>
                <a:latin typeface="Open Sans"/>
                <a:ea typeface="Open Sans"/>
                <a:cs typeface="Open Sans"/>
                <a:sym typeface="Open Sans"/>
              </a:rPr>
              <a:t>BO</a:t>
            </a:r>
            <a:r>
              <a:rPr b="1" i="0" lang="en" sz="1900" u="none" cap="none" strike="noStrike">
                <a:solidFill>
                  <a:srgbClr val="004993"/>
                </a:solidFill>
                <a:latin typeface="Open Sans"/>
                <a:ea typeface="Open Sans"/>
                <a:cs typeface="Open Sans"/>
                <a:sym typeface="Open Sans"/>
              </a:rPr>
              <a:t>) для </a:t>
            </a:r>
            <a:r>
              <a:rPr b="1" lang="en" sz="1900">
                <a:solidFill>
                  <a:srgbClr val="FFDE59"/>
                </a:solidFill>
                <a:latin typeface="Open Sans"/>
                <a:ea typeface="Open Sans"/>
                <a:cs typeface="Open Sans"/>
                <a:sym typeface="Open Sans"/>
              </a:rPr>
              <a:t>бібліотекарів</a:t>
            </a:r>
            <a:endParaRPr b="1" i="0" sz="1900" u="none" cap="none" strike="noStrike">
              <a:solidFill>
                <a:srgbClr val="FFFFFF"/>
              </a:solidFill>
              <a:latin typeface="Open Sans"/>
              <a:ea typeface="Open Sans"/>
              <a:cs typeface="Open Sans"/>
              <a:sym typeface="Open Sans"/>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2" name="Shape 692"/>
        <p:cNvGrpSpPr/>
        <p:nvPr/>
      </p:nvGrpSpPr>
      <p:grpSpPr>
        <a:xfrm>
          <a:off x="0" y="0"/>
          <a:ext cx="0" cy="0"/>
          <a:chOff x="0" y="0"/>
          <a:chExt cx="0" cy="0"/>
        </a:xfrm>
      </p:grpSpPr>
      <p:sp>
        <p:nvSpPr>
          <p:cNvPr id="693" name="Google Shape;693;g2fe85b0fbe1_0_6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4" name="Google Shape;694;g2fe85b0fbe1_0_6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5" name="Google Shape;695;g2fe85b0fbe1_0_60"/>
          <p:cNvSpPr txBox="1"/>
          <p:nvPr/>
        </p:nvSpPr>
        <p:spPr>
          <a:xfrm>
            <a:off x="2657354" y="373762"/>
            <a:ext cx="4645200" cy="29208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Розширення визнання:</a:t>
            </a:r>
            <a:endParaRPr b="1" sz="18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800">
                <a:solidFill>
                  <a:srgbClr val="B9E9F6"/>
                </a:solidFill>
                <a:latin typeface="Open Sans"/>
                <a:ea typeface="Open Sans"/>
                <a:cs typeface="Open Sans"/>
                <a:sym typeface="Open Sans"/>
              </a:rPr>
              <a:t>Розробники та розповсюджувачі ВОР здобувають репутацію у всьому світі завдяки своїм роботам, що пропагують відкритість та інші загальнолюдські цінності. Роль бібліотекарів/інформаційних фахівців як кураторів освітніх матеріалів, яку і без того цінують, стає ще більш помітною завдяки відкритій освіті (ВО).</a:t>
            </a:r>
            <a:endParaRPr b="0" i="0" sz="1800" u="none" cap="none" strike="noStrike">
              <a:solidFill>
                <a:srgbClr val="B9E9F6"/>
              </a:solidFill>
              <a:latin typeface="Arial"/>
              <a:ea typeface="Arial"/>
              <a:cs typeface="Arial"/>
              <a:sym typeface="Arial"/>
            </a:endParaRPr>
          </a:p>
        </p:txBody>
      </p:sp>
      <p:sp>
        <p:nvSpPr>
          <p:cNvPr id="696" name="Google Shape;696;g2fe85b0fbe1_0_6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97" name="Google Shape;697;g2fe85b0fbe1_0_6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98" name="Google Shape;698;g2fe85b0fbe1_0_6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99" name="Google Shape;699;g2fe85b0fbe1_0_60"/>
          <p:cNvSpPr txBox="1"/>
          <p:nvPr/>
        </p:nvSpPr>
        <p:spPr>
          <a:xfrm>
            <a:off x="217424" y="1116600"/>
            <a:ext cx="23811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Переваги</a:t>
            </a:r>
            <a:endParaRPr b="1" i="0" sz="19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відкритої освіти (</a:t>
            </a:r>
            <a:r>
              <a:rPr b="1" lang="en" sz="1900">
                <a:solidFill>
                  <a:srgbClr val="004993"/>
                </a:solidFill>
                <a:latin typeface="Open Sans"/>
                <a:ea typeface="Open Sans"/>
                <a:cs typeface="Open Sans"/>
                <a:sym typeface="Open Sans"/>
              </a:rPr>
              <a:t>BO</a:t>
            </a:r>
            <a:r>
              <a:rPr b="1" i="0" lang="en" sz="1900" u="none" cap="none" strike="noStrike">
                <a:solidFill>
                  <a:srgbClr val="004993"/>
                </a:solidFill>
                <a:latin typeface="Open Sans"/>
                <a:ea typeface="Open Sans"/>
                <a:cs typeface="Open Sans"/>
                <a:sym typeface="Open Sans"/>
              </a:rPr>
              <a:t>) для </a:t>
            </a:r>
            <a:r>
              <a:rPr b="1" lang="en" sz="1900">
                <a:solidFill>
                  <a:srgbClr val="FFDE59"/>
                </a:solidFill>
                <a:latin typeface="Open Sans"/>
                <a:ea typeface="Open Sans"/>
                <a:cs typeface="Open Sans"/>
                <a:sym typeface="Open Sans"/>
              </a:rPr>
              <a:t>бібліотекарів</a:t>
            </a:r>
            <a:endParaRPr b="1" i="0" sz="1900" u="none" cap="none" strike="noStrike">
              <a:solidFill>
                <a:srgbClr val="FFFFFF"/>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3"/>
          <p:cNvSpPr txBox="1"/>
          <p:nvPr/>
        </p:nvSpPr>
        <p:spPr>
          <a:xfrm>
            <a:off x="3041151" y="821633"/>
            <a:ext cx="4422900" cy="1997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Що ви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можете робити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з </a:t>
            </a:r>
            <a:r>
              <a:rPr b="1" lang="en" sz="4000">
                <a:solidFill>
                  <a:srgbClr val="004993"/>
                </a:solidFill>
                <a:latin typeface="Open Sans"/>
                <a:ea typeface="Open Sans"/>
                <a:cs typeface="Open Sans"/>
                <a:sym typeface="Open Sans"/>
              </a:rPr>
              <a:t>BOP</a:t>
            </a:r>
            <a:r>
              <a:rPr b="1" i="0" lang="en" sz="4000" u="none" cap="none" strike="noStrike">
                <a:solidFill>
                  <a:srgbClr val="004993"/>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110" name="Google Shape;110;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1" name="Google Shape;111;p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112" name="Google Shape;112;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3" name="Google Shape;113;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14" name="Google Shape;114;p3"/>
          <p:cNvSpPr txBox="1"/>
          <p:nvPr/>
        </p:nvSpPr>
        <p:spPr>
          <a:xfrm>
            <a:off x="677820" y="939784"/>
            <a:ext cx="2070600" cy="21666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2800"/>
              <a:buFont typeface="Arial"/>
              <a:buNone/>
            </a:pPr>
            <a:r>
              <a:rPr b="1" lang="en" sz="2800">
                <a:solidFill>
                  <a:schemeClr val="lt1"/>
                </a:solidFill>
                <a:latin typeface="Open Sans"/>
                <a:ea typeface="Open Sans"/>
                <a:cs typeface="Open Sans"/>
                <a:sym typeface="Open Sans"/>
              </a:rPr>
              <a:t>BOP</a:t>
            </a:r>
            <a:r>
              <a:rPr b="1" i="0" lang="en" sz="2800" u="none" cap="none" strike="noStrike">
                <a:solidFill>
                  <a:schemeClr val="lt1"/>
                </a:solidFill>
                <a:latin typeface="Open Sans"/>
                <a:ea typeface="Open Sans"/>
                <a:cs typeface="Open Sans"/>
                <a:sym typeface="Open Sans"/>
              </a:rPr>
              <a:t> –</a:t>
            </a:r>
            <a:r>
              <a:rPr b="1" i="0" lang="en" sz="3900" u="none" cap="none" strike="noStrike">
                <a:solidFill>
                  <a:schemeClr val="lt1"/>
                </a:solidFill>
                <a:latin typeface="Open Sans"/>
                <a:ea typeface="Open Sans"/>
                <a:cs typeface="Open Sans"/>
                <a:sym typeface="Open Sans"/>
              </a:rPr>
              <a:t> </a:t>
            </a:r>
            <a:r>
              <a:rPr b="1" i="0" lang="en" sz="12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chemeClr val="lt1"/>
                </a:solidFill>
                <a:latin typeface="Open Sans"/>
                <a:ea typeface="Open Sans"/>
                <a:cs typeface="Open Sans"/>
                <a:sym typeface="Open Sans"/>
              </a:rPr>
              <a:t> </a:t>
            </a:r>
            <a:r>
              <a:rPr b="1" i="0" lang="en" sz="1000" u="none" cap="none" strike="noStrike">
                <a:solidFill>
                  <a:schemeClr val="lt1"/>
                </a:solidFill>
                <a:latin typeface="Open Sans"/>
                <a:ea typeface="Open Sans"/>
                <a:cs typeface="Open Sans"/>
                <a:sym typeface="Open Sans"/>
              </a:rPr>
              <a:t>основи</a:t>
            </a:r>
            <a:endParaRPr b="1"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3" name="Shape 703"/>
        <p:cNvGrpSpPr/>
        <p:nvPr/>
      </p:nvGrpSpPr>
      <p:grpSpPr>
        <a:xfrm>
          <a:off x="0" y="0"/>
          <a:ext cx="0" cy="0"/>
          <a:chOff x="0" y="0"/>
          <a:chExt cx="0" cy="0"/>
        </a:xfrm>
      </p:grpSpPr>
      <p:sp>
        <p:nvSpPr>
          <p:cNvPr id="704" name="Google Shape;704;g2fe85b0fbe1_0_7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5" name="Google Shape;705;g2fe85b0fbe1_0_7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6" name="Google Shape;706;g2fe85b0fbe1_0_70"/>
          <p:cNvSpPr txBox="1"/>
          <p:nvPr/>
        </p:nvSpPr>
        <p:spPr>
          <a:xfrm>
            <a:off x="2657354" y="1195137"/>
            <a:ext cx="4645200" cy="12585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1000"/>
              </a:spcAft>
              <a:buClr>
                <a:schemeClr val="dk1"/>
              </a:buClr>
              <a:buSzPts val="1100"/>
              <a:buFont typeface="Arial"/>
              <a:buNone/>
            </a:pPr>
            <a:r>
              <a:rPr b="1" lang="en" sz="1800">
                <a:solidFill>
                  <a:srgbClr val="B9E9F6"/>
                </a:solidFill>
                <a:latin typeface="Open Sans"/>
                <a:ea typeface="Open Sans"/>
                <a:cs typeface="Open Sans"/>
                <a:sym typeface="Open Sans"/>
              </a:rPr>
              <a:t>Збільшення впливу та охоплення:</a:t>
            </a:r>
            <a:r>
              <a:rPr lang="en" sz="1800">
                <a:solidFill>
                  <a:schemeClr val="dk1"/>
                </a:solidFill>
              </a:rPr>
              <a:t> </a:t>
            </a:r>
            <a:r>
              <a:rPr lang="en" sz="1800">
                <a:solidFill>
                  <a:srgbClr val="B9E9F6"/>
                </a:solidFill>
                <a:latin typeface="Open Sans"/>
                <a:ea typeface="Open Sans"/>
                <a:cs typeface="Open Sans"/>
                <a:sym typeface="Open Sans"/>
              </a:rPr>
              <a:t>Допомога в розширенні сфери діяльності та впливу бібліотекарів за межами їхніх установ.</a:t>
            </a:r>
            <a:endParaRPr b="0" i="0" sz="1800" u="none" cap="none" strike="noStrike">
              <a:solidFill>
                <a:srgbClr val="B9E9F6"/>
              </a:solidFill>
              <a:latin typeface="Arial"/>
              <a:ea typeface="Arial"/>
              <a:cs typeface="Arial"/>
              <a:sym typeface="Arial"/>
            </a:endParaRPr>
          </a:p>
        </p:txBody>
      </p:sp>
      <p:sp>
        <p:nvSpPr>
          <p:cNvPr id="707" name="Google Shape;707;g2fe85b0fbe1_0_7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08" name="Google Shape;708;g2fe85b0fbe1_0_7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09" name="Google Shape;709;g2fe85b0fbe1_0_7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10" name="Google Shape;710;g2fe85b0fbe1_0_70"/>
          <p:cNvSpPr txBox="1"/>
          <p:nvPr/>
        </p:nvSpPr>
        <p:spPr>
          <a:xfrm>
            <a:off x="217424" y="1116600"/>
            <a:ext cx="23811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Переваги</a:t>
            </a:r>
            <a:endParaRPr b="1" i="0" sz="19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відкритої освіти (</a:t>
            </a:r>
            <a:r>
              <a:rPr b="1" lang="en" sz="1900">
                <a:solidFill>
                  <a:srgbClr val="004993"/>
                </a:solidFill>
                <a:latin typeface="Open Sans"/>
                <a:ea typeface="Open Sans"/>
                <a:cs typeface="Open Sans"/>
                <a:sym typeface="Open Sans"/>
              </a:rPr>
              <a:t>BO</a:t>
            </a:r>
            <a:r>
              <a:rPr b="1" i="0" lang="en" sz="1900" u="none" cap="none" strike="noStrike">
                <a:solidFill>
                  <a:srgbClr val="004993"/>
                </a:solidFill>
                <a:latin typeface="Open Sans"/>
                <a:ea typeface="Open Sans"/>
                <a:cs typeface="Open Sans"/>
                <a:sym typeface="Open Sans"/>
              </a:rPr>
              <a:t>) для </a:t>
            </a:r>
            <a:r>
              <a:rPr b="1" lang="en" sz="1900">
                <a:solidFill>
                  <a:srgbClr val="FFDE59"/>
                </a:solidFill>
                <a:latin typeface="Open Sans"/>
                <a:ea typeface="Open Sans"/>
                <a:cs typeface="Open Sans"/>
                <a:sym typeface="Open Sans"/>
              </a:rPr>
              <a:t>бібліотекарів</a:t>
            </a:r>
            <a:endParaRPr b="1" i="0" sz="1900" u="none" cap="none" strike="noStrike">
              <a:solidFill>
                <a:srgbClr val="FFFFFF"/>
              </a:solidFill>
              <a:latin typeface="Open Sans"/>
              <a:ea typeface="Open Sans"/>
              <a:cs typeface="Open Sans"/>
              <a:sym typeface="Open Sans"/>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4" name="Shape 714"/>
        <p:cNvGrpSpPr/>
        <p:nvPr/>
      </p:nvGrpSpPr>
      <p:grpSpPr>
        <a:xfrm>
          <a:off x="0" y="0"/>
          <a:ext cx="0" cy="0"/>
          <a:chOff x="0" y="0"/>
          <a:chExt cx="0" cy="0"/>
        </a:xfrm>
      </p:grpSpPr>
      <p:sp>
        <p:nvSpPr>
          <p:cNvPr id="715" name="Google Shape;715;g2fe85b0fbe1_0_8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6" name="Google Shape;716;g2fe85b0fbe1_0_8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7" name="Google Shape;717;g2fe85b0fbe1_0_80"/>
          <p:cNvSpPr txBox="1"/>
          <p:nvPr/>
        </p:nvSpPr>
        <p:spPr>
          <a:xfrm>
            <a:off x="2657354" y="1056862"/>
            <a:ext cx="4645200" cy="15357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Сприяння досягненню ЦСР (цілей сталого розвитку):</a:t>
            </a:r>
            <a:endParaRPr b="1" sz="18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800">
                <a:solidFill>
                  <a:srgbClr val="B9E9F6"/>
                </a:solidFill>
                <a:latin typeface="Open Sans"/>
                <a:ea typeface="Open Sans"/>
                <a:cs typeface="Open Sans"/>
                <a:sym typeface="Open Sans"/>
              </a:rPr>
              <a:t>Допомога у здійсненні більш конкретного та вимірюваного внеску в досягнення ЦСР.</a:t>
            </a:r>
            <a:endParaRPr b="1" sz="2000">
              <a:solidFill>
                <a:srgbClr val="B9E9F6"/>
              </a:solidFill>
              <a:latin typeface="Open Sans"/>
              <a:ea typeface="Open Sans"/>
              <a:cs typeface="Open Sans"/>
              <a:sym typeface="Open Sans"/>
            </a:endParaRPr>
          </a:p>
        </p:txBody>
      </p:sp>
      <p:sp>
        <p:nvSpPr>
          <p:cNvPr id="718" name="Google Shape;718;g2fe85b0fbe1_0_8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19" name="Google Shape;719;g2fe85b0fbe1_0_8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20" name="Google Shape;720;g2fe85b0fbe1_0_8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21" name="Google Shape;721;g2fe85b0fbe1_0_80"/>
          <p:cNvSpPr txBox="1"/>
          <p:nvPr/>
        </p:nvSpPr>
        <p:spPr>
          <a:xfrm>
            <a:off x="217424" y="1116600"/>
            <a:ext cx="23811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Переваги</a:t>
            </a:r>
            <a:endParaRPr b="1" i="0" sz="19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відкритої освіти (</a:t>
            </a:r>
            <a:r>
              <a:rPr b="1" lang="en" sz="1900">
                <a:solidFill>
                  <a:srgbClr val="004993"/>
                </a:solidFill>
                <a:latin typeface="Open Sans"/>
                <a:ea typeface="Open Sans"/>
                <a:cs typeface="Open Sans"/>
                <a:sym typeface="Open Sans"/>
              </a:rPr>
              <a:t>BO</a:t>
            </a:r>
            <a:r>
              <a:rPr b="1" i="0" lang="en" sz="1900" u="none" cap="none" strike="noStrike">
                <a:solidFill>
                  <a:srgbClr val="004993"/>
                </a:solidFill>
                <a:latin typeface="Open Sans"/>
                <a:ea typeface="Open Sans"/>
                <a:cs typeface="Open Sans"/>
                <a:sym typeface="Open Sans"/>
              </a:rPr>
              <a:t>) для </a:t>
            </a:r>
            <a:r>
              <a:rPr b="1" lang="en" sz="1900">
                <a:solidFill>
                  <a:srgbClr val="FFDE59"/>
                </a:solidFill>
                <a:latin typeface="Open Sans"/>
                <a:ea typeface="Open Sans"/>
                <a:cs typeface="Open Sans"/>
                <a:sym typeface="Open Sans"/>
              </a:rPr>
              <a:t>бібліотекарів</a:t>
            </a:r>
            <a:endParaRPr b="1" i="0" sz="1900" u="none" cap="none" strike="noStrike">
              <a:solidFill>
                <a:srgbClr val="FFFFFF"/>
              </a:solidFill>
              <a:latin typeface="Open Sans"/>
              <a:ea typeface="Open Sans"/>
              <a:cs typeface="Open Sans"/>
              <a:sym typeface="Open San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5" name="Shape 725"/>
        <p:cNvGrpSpPr/>
        <p:nvPr/>
      </p:nvGrpSpPr>
      <p:grpSpPr>
        <a:xfrm>
          <a:off x="0" y="0"/>
          <a:ext cx="0" cy="0"/>
          <a:chOff x="0" y="0"/>
          <a:chExt cx="0" cy="0"/>
        </a:xfrm>
      </p:grpSpPr>
      <p:sp>
        <p:nvSpPr>
          <p:cNvPr id="726" name="Google Shape;726;g2fe85b0fbe1_0_9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7" name="Google Shape;727;g2fe85b0fbe1_0_9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8" name="Google Shape;728;g2fe85b0fbe1_0_90"/>
          <p:cNvSpPr txBox="1"/>
          <p:nvPr/>
        </p:nvSpPr>
        <p:spPr>
          <a:xfrm>
            <a:off x="2668425" y="410025"/>
            <a:ext cx="4645800" cy="26439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1000"/>
              </a:spcAft>
              <a:buClr>
                <a:schemeClr val="dk1"/>
              </a:buClr>
              <a:buSzPts val="1100"/>
              <a:buFont typeface="Arial"/>
              <a:buNone/>
            </a:pPr>
            <a:r>
              <a:rPr b="1" lang="en" sz="1800">
                <a:solidFill>
                  <a:srgbClr val="B9E9F6"/>
                </a:solidFill>
                <a:latin typeface="Open Sans"/>
                <a:ea typeface="Open Sans"/>
                <a:cs typeface="Open Sans"/>
                <a:sym typeface="Open Sans"/>
              </a:rPr>
              <a:t>Узгодження зі стратегією рівності, різноманітності та інклюзії: </a:t>
            </a:r>
            <a:r>
              <a:rPr lang="en" sz="1800">
                <a:solidFill>
                  <a:srgbClr val="B9E9F6"/>
                </a:solidFill>
                <a:latin typeface="Open Sans"/>
                <a:ea typeface="Open Sans"/>
                <a:cs typeface="Open Sans"/>
                <a:sym typeface="Open Sans"/>
              </a:rPr>
              <a:t>Бібліотекарі використовують відкриту освіту як стратегічний інструмент для просування цілей рівності, різноманітності та інклюзії, забезпечуючи доступність та інклюзивність навчального середовища для всіх.</a:t>
            </a:r>
            <a:endParaRPr b="1" sz="1800">
              <a:solidFill>
                <a:srgbClr val="B9E9F6"/>
              </a:solidFill>
              <a:latin typeface="Open Sans"/>
              <a:ea typeface="Open Sans"/>
              <a:cs typeface="Open Sans"/>
              <a:sym typeface="Open Sans"/>
            </a:endParaRPr>
          </a:p>
        </p:txBody>
      </p:sp>
      <p:sp>
        <p:nvSpPr>
          <p:cNvPr id="729" name="Google Shape;729;g2fe85b0fbe1_0_9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30" name="Google Shape;730;g2fe85b0fbe1_0_9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1" name="Google Shape;731;g2fe85b0fbe1_0_9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32" name="Google Shape;732;g2fe85b0fbe1_0_90"/>
          <p:cNvSpPr txBox="1"/>
          <p:nvPr/>
        </p:nvSpPr>
        <p:spPr>
          <a:xfrm>
            <a:off x="217424" y="1116600"/>
            <a:ext cx="23811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Переваги</a:t>
            </a:r>
            <a:endParaRPr b="1" i="0" sz="19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відкритої освіти (</a:t>
            </a:r>
            <a:r>
              <a:rPr b="1" lang="en" sz="1900">
                <a:solidFill>
                  <a:srgbClr val="004993"/>
                </a:solidFill>
                <a:latin typeface="Open Sans"/>
                <a:ea typeface="Open Sans"/>
                <a:cs typeface="Open Sans"/>
                <a:sym typeface="Open Sans"/>
              </a:rPr>
              <a:t>BO</a:t>
            </a:r>
            <a:r>
              <a:rPr b="1" i="0" lang="en" sz="1900" u="none" cap="none" strike="noStrike">
                <a:solidFill>
                  <a:srgbClr val="004993"/>
                </a:solidFill>
                <a:latin typeface="Open Sans"/>
                <a:ea typeface="Open Sans"/>
                <a:cs typeface="Open Sans"/>
                <a:sym typeface="Open Sans"/>
              </a:rPr>
              <a:t>) для </a:t>
            </a:r>
            <a:r>
              <a:rPr b="1" lang="en" sz="1900">
                <a:solidFill>
                  <a:srgbClr val="FFDE59"/>
                </a:solidFill>
                <a:latin typeface="Open Sans"/>
                <a:ea typeface="Open Sans"/>
                <a:cs typeface="Open Sans"/>
                <a:sym typeface="Open Sans"/>
              </a:rPr>
              <a:t>бібліотекарів</a:t>
            </a:r>
            <a:endParaRPr b="1" i="0" sz="1900" u="none" cap="none" strike="noStrike">
              <a:solidFill>
                <a:srgbClr val="FFFFFF"/>
              </a:solidFill>
              <a:latin typeface="Open Sans"/>
              <a:ea typeface="Open Sans"/>
              <a:cs typeface="Open Sans"/>
              <a:sym typeface="Open Sans"/>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36" name="Shape 736"/>
        <p:cNvGrpSpPr/>
        <p:nvPr/>
      </p:nvGrpSpPr>
      <p:grpSpPr>
        <a:xfrm>
          <a:off x="0" y="0"/>
          <a:ext cx="0" cy="0"/>
          <a:chOff x="0" y="0"/>
          <a:chExt cx="0" cy="0"/>
        </a:xfrm>
      </p:grpSpPr>
      <p:sp>
        <p:nvSpPr>
          <p:cNvPr id="737" name="Google Shape;737;g2fe85b0fbe1_0_10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8" name="Google Shape;738;g2fe85b0fbe1_0_10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9" name="Google Shape;739;g2fe85b0fbe1_0_100"/>
          <p:cNvSpPr txBox="1"/>
          <p:nvPr/>
        </p:nvSpPr>
        <p:spPr>
          <a:xfrm>
            <a:off x="2679529" y="783537"/>
            <a:ext cx="4645200" cy="1812600"/>
          </a:xfrm>
          <a:prstGeom prst="rect">
            <a:avLst/>
          </a:prstGeom>
          <a:noFill/>
          <a:ln>
            <a:noFill/>
          </a:ln>
        </p:spPr>
        <p:txBody>
          <a:bodyPr anchorCtr="0" anchor="t" bIns="74375" lIns="74375" spcFirstLastPara="1" rIns="74375" wrap="square" tIns="74375">
            <a:spAutoFit/>
          </a:bodyPr>
          <a:lstStyle/>
          <a:p>
            <a:pPr indent="0" lvl="0" marL="0" rtl="0" algn="l">
              <a:spcBef>
                <a:spcPts val="0"/>
              </a:spcBef>
              <a:spcAft>
                <a:spcPts val="0"/>
              </a:spcAft>
              <a:buClr>
                <a:schemeClr val="dk1"/>
              </a:buClr>
              <a:buSzPts val="1100"/>
              <a:buFont typeface="Arial"/>
              <a:buNone/>
            </a:pPr>
            <a:r>
              <a:rPr b="1" lang="en" sz="1800">
                <a:solidFill>
                  <a:srgbClr val="B9E9F6"/>
                </a:solidFill>
                <a:latin typeface="Open Sans"/>
                <a:ea typeface="Open Sans"/>
                <a:cs typeface="Open Sans"/>
                <a:sym typeface="Open Sans"/>
              </a:rPr>
              <a:t>Підтримка колег та отримання підтримки від колег:</a:t>
            </a:r>
            <a:endParaRPr b="1" sz="1800">
              <a:solidFill>
                <a:srgbClr val="B9E9F6"/>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1800">
                <a:solidFill>
                  <a:srgbClr val="B9E9F6"/>
                </a:solidFill>
                <a:latin typeface="Open Sans"/>
                <a:ea typeface="Open Sans"/>
                <a:cs typeface="Open Sans"/>
                <a:sym typeface="Open Sans"/>
              </a:rPr>
              <a:t>Бібліотекарі культивують навчання впродовж життя, надаючи різноманітні освітні можливості та сприяючи взаємній підтримці у своїх громадах.</a:t>
            </a:r>
            <a:endParaRPr b="0" i="0" sz="2000" u="none" cap="none" strike="noStrike">
              <a:solidFill>
                <a:srgbClr val="B9E9F6"/>
              </a:solidFill>
              <a:latin typeface="Arial"/>
              <a:ea typeface="Arial"/>
              <a:cs typeface="Arial"/>
              <a:sym typeface="Arial"/>
            </a:endParaRPr>
          </a:p>
        </p:txBody>
      </p:sp>
      <p:sp>
        <p:nvSpPr>
          <p:cNvPr id="740" name="Google Shape;740;g2fe85b0fbe1_0_10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41" name="Google Shape;741;g2fe85b0fbe1_0_10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2" name="Google Shape;742;g2fe85b0fbe1_0_10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43" name="Google Shape;743;g2fe85b0fbe1_0_100"/>
          <p:cNvSpPr txBox="1"/>
          <p:nvPr/>
        </p:nvSpPr>
        <p:spPr>
          <a:xfrm>
            <a:off x="217424" y="1116600"/>
            <a:ext cx="2381100" cy="11205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Переваги</a:t>
            </a:r>
            <a:endParaRPr b="1" i="0" sz="19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1900" u="none" cap="none" strike="noStrike">
                <a:solidFill>
                  <a:srgbClr val="004993"/>
                </a:solidFill>
                <a:latin typeface="Open Sans"/>
                <a:ea typeface="Open Sans"/>
                <a:cs typeface="Open Sans"/>
                <a:sym typeface="Open Sans"/>
              </a:rPr>
              <a:t>відкритої освіти (</a:t>
            </a:r>
            <a:r>
              <a:rPr b="1" lang="en" sz="1900">
                <a:solidFill>
                  <a:srgbClr val="004993"/>
                </a:solidFill>
                <a:latin typeface="Open Sans"/>
                <a:ea typeface="Open Sans"/>
                <a:cs typeface="Open Sans"/>
                <a:sym typeface="Open Sans"/>
              </a:rPr>
              <a:t>BO</a:t>
            </a:r>
            <a:r>
              <a:rPr b="1" i="0" lang="en" sz="1900" u="none" cap="none" strike="noStrike">
                <a:solidFill>
                  <a:srgbClr val="004993"/>
                </a:solidFill>
                <a:latin typeface="Open Sans"/>
                <a:ea typeface="Open Sans"/>
                <a:cs typeface="Open Sans"/>
                <a:sym typeface="Open Sans"/>
              </a:rPr>
              <a:t>) для </a:t>
            </a:r>
            <a:r>
              <a:rPr b="1" lang="en" sz="1900">
                <a:solidFill>
                  <a:srgbClr val="FFDE59"/>
                </a:solidFill>
                <a:latin typeface="Open Sans"/>
                <a:ea typeface="Open Sans"/>
                <a:cs typeface="Open Sans"/>
                <a:sym typeface="Open Sans"/>
              </a:rPr>
              <a:t>бібліотекарів</a:t>
            </a:r>
            <a:endParaRPr b="1" i="0" sz="1900" u="none" cap="none" strike="noStrike">
              <a:solidFill>
                <a:srgbClr val="FFFFFF"/>
              </a:solidFill>
              <a:latin typeface="Open Sans"/>
              <a:ea typeface="Open Sans"/>
              <a:cs typeface="Open Sans"/>
              <a:sym typeface="Open Sans"/>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47" name="Shape 747"/>
        <p:cNvGrpSpPr/>
        <p:nvPr/>
      </p:nvGrpSpPr>
      <p:grpSpPr>
        <a:xfrm>
          <a:off x="0" y="0"/>
          <a:ext cx="0" cy="0"/>
          <a:chOff x="0" y="0"/>
          <a:chExt cx="0" cy="0"/>
        </a:xfrm>
      </p:grpSpPr>
      <p:sp>
        <p:nvSpPr>
          <p:cNvPr id="748" name="Google Shape;748;g11141fa9eb0_0_2"/>
          <p:cNvSpPr txBox="1"/>
          <p:nvPr/>
        </p:nvSpPr>
        <p:spPr>
          <a:xfrm>
            <a:off x="3498350" y="340450"/>
            <a:ext cx="3863100" cy="1320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600"/>
              <a:buFont typeface="Arial"/>
              <a:buNone/>
            </a:pPr>
            <a:r>
              <a:rPr b="1" i="0" lang="en" sz="3600" u="none" cap="none" strike="noStrike">
                <a:solidFill>
                  <a:srgbClr val="004993"/>
                </a:solidFill>
                <a:latin typeface="Open Sans"/>
                <a:ea typeface="Open Sans"/>
                <a:cs typeface="Open Sans"/>
                <a:sym typeface="Open Sans"/>
              </a:rPr>
              <a:t>ІНСТРУМЕНТИ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ENOEL </a:t>
            </a:r>
            <a:r>
              <a:rPr b="1" i="0" lang="en" sz="3700" u="none" cap="none" strike="noStrike">
                <a:solidFill>
                  <a:srgbClr val="004993"/>
                </a:solidFill>
                <a:latin typeface="Open Sans"/>
                <a:ea typeface="Open Sans"/>
                <a:cs typeface="Open Sans"/>
                <a:sym typeface="Open Sans"/>
              </a:rPr>
              <a:t> </a:t>
            </a:r>
            <a:endParaRPr b="1" i="0" sz="3700" u="none" cap="none" strike="noStrike">
              <a:solidFill>
                <a:srgbClr val="004993"/>
              </a:solidFill>
              <a:latin typeface="Open Sans"/>
              <a:ea typeface="Open Sans"/>
              <a:cs typeface="Open Sans"/>
              <a:sym typeface="Open Sans"/>
            </a:endParaRPr>
          </a:p>
        </p:txBody>
      </p:sp>
      <p:sp>
        <p:nvSpPr>
          <p:cNvPr id="749" name="Google Shape;749;g11141fa9eb0_0_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50" name="Google Shape;750;g11141fa9eb0_0_2"/>
          <p:cNvPicPr preferRelativeResize="0"/>
          <p:nvPr/>
        </p:nvPicPr>
        <p:blipFill rotWithShape="1">
          <a:blip r:embed="rId3">
            <a:alphaModFix/>
          </a:blip>
          <a:srcRect b="0" l="0" r="0" t="0"/>
          <a:stretch/>
        </p:blipFill>
        <p:spPr>
          <a:xfrm>
            <a:off x="1323263" y="426538"/>
            <a:ext cx="2053626" cy="1559049"/>
          </a:xfrm>
          <a:prstGeom prst="rect">
            <a:avLst/>
          </a:prstGeom>
          <a:noFill/>
          <a:ln>
            <a:noFill/>
          </a:ln>
        </p:spPr>
      </p:pic>
      <p:cxnSp>
        <p:nvCxnSpPr>
          <p:cNvPr id="751" name="Google Shape;751;g11141fa9eb0_0_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52" name="Google Shape;752;g11141fa9eb0_0_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pic>
        <p:nvPicPr>
          <p:cNvPr id="753" name="Google Shape;753;g11141fa9eb0_0_2"/>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754" name="Google Shape;754;g11141fa9eb0_0_2"/>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755" name="Google Shape;755;g11141fa9eb0_0_2"/>
          <p:cNvSpPr txBox="1"/>
          <p:nvPr/>
        </p:nvSpPr>
        <p:spPr>
          <a:xfrm>
            <a:off x="1201802" y="285027"/>
            <a:ext cx="2070600" cy="21666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2800"/>
              <a:buFont typeface="Arial"/>
              <a:buNone/>
            </a:pPr>
            <a:r>
              <a:rPr b="1" lang="en" sz="2800">
                <a:solidFill>
                  <a:schemeClr val="lt1"/>
                </a:solidFill>
                <a:latin typeface="Open Sans"/>
                <a:ea typeface="Open Sans"/>
                <a:cs typeface="Open Sans"/>
                <a:sym typeface="Open Sans"/>
              </a:rPr>
              <a:t>BOP</a:t>
            </a:r>
            <a:r>
              <a:rPr b="1" i="0" lang="en" sz="2800" u="none" cap="none" strike="noStrike">
                <a:solidFill>
                  <a:schemeClr val="lt1"/>
                </a:solidFill>
                <a:latin typeface="Open Sans"/>
                <a:ea typeface="Open Sans"/>
                <a:cs typeface="Open Sans"/>
                <a:sym typeface="Open Sans"/>
              </a:rPr>
              <a:t> –</a:t>
            </a:r>
            <a:r>
              <a:rPr b="1" i="0" lang="en" sz="3900" u="none" cap="none" strike="noStrike">
                <a:solidFill>
                  <a:schemeClr val="lt1"/>
                </a:solidFill>
                <a:latin typeface="Open Sans"/>
                <a:ea typeface="Open Sans"/>
                <a:cs typeface="Open Sans"/>
                <a:sym typeface="Open Sans"/>
              </a:rPr>
              <a:t> </a:t>
            </a:r>
            <a:r>
              <a:rPr b="1" i="0" lang="en" sz="12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chemeClr val="lt1"/>
                </a:solidFill>
                <a:latin typeface="Open Sans"/>
                <a:ea typeface="Open Sans"/>
                <a:cs typeface="Open Sans"/>
                <a:sym typeface="Open Sans"/>
              </a:rPr>
              <a:t> </a:t>
            </a:r>
            <a:r>
              <a:rPr b="1" i="0" lang="en" sz="1000" u="none" cap="none" strike="noStrike">
                <a:solidFill>
                  <a:schemeClr val="lt1"/>
                </a:solidFill>
                <a:latin typeface="Open Sans"/>
                <a:ea typeface="Open Sans"/>
                <a:cs typeface="Open Sans"/>
                <a:sym typeface="Open Sans"/>
              </a:rPr>
              <a:t>основи</a:t>
            </a:r>
            <a:endParaRPr b="1"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lt1"/>
              </a:solidFill>
              <a:latin typeface="Open Sans"/>
              <a:ea typeface="Open Sans"/>
              <a:cs typeface="Open Sans"/>
              <a:sym typeface="Open Sans"/>
            </a:endParaRPr>
          </a:p>
        </p:txBody>
      </p:sp>
      <p:sp>
        <p:nvSpPr>
          <p:cNvPr id="756" name="Google Shape;756;g11141fa9eb0_0_2"/>
          <p:cNvSpPr txBox="1"/>
          <p:nvPr/>
        </p:nvSpPr>
        <p:spPr>
          <a:xfrm>
            <a:off x="939625" y="2049464"/>
            <a:ext cx="6133200" cy="11697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1200"/>
              </a:spcBef>
              <a:spcAft>
                <a:spcPts val="0"/>
              </a:spcAft>
              <a:buClr>
                <a:srgbClr val="000000"/>
              </a:buClr>
              <a:buSzPts val="800"/>
              <a:buFont typeface="Arial"/>
              <a:buNone/>
            </a:pPr>
            <a:r>
              <a:rPr b="0" i="0" lang="en" sz="800" u="none" cap="none" strike="noStrike">
                <a:solidFill>
                  <a:srgbClr val="000000"/>
                </a:solidFill>
                <a:latin typeface="Open Sans"/>
                <a:ea typeface="Open Sans"/>
                <a:cs typeface="Open Sans"/>
                <a:sym typeface="Open Sans"/>
              </a:rPr>
              <a:t>“Ukrainian_</a:t>
            </a:r>
            <a:r>
              <a:rPr b="0" i="0" lang="en" sz="800" u="none" cap="none" strike="noStrike">
                <a:solidFill>
                  <a:schemeClr val="dk1"/>
                </a:solidFill>
                <a:latin typeface="Open Sans"/>
                <a:ea typeface="Open Sans"/>
                <a:cs typeface="Open Sans"/>
                <a:sym typeface="Open Sans"/>
              </a:rPr>
              <a:t>OE Benefits - ENOEL Toolkit</a:t>
            </a:r>
            <a:r>
              <a:rPr b="0" i="0" lang="en" sz="800" u="none" cap="none" strike="noStrike">
                <a:solidFill>
                  <a:srgbClr val="000000"/>
                </a:solidFill>
                <a:latin typeface="Open Sans"/>
                <a:ea typeface="Open Sans"/>
                <a:cs typeface="Open Sans"/>
                <a:sym typeface="Open Sans"/>
              </a:rPr>
              <a:t>” is an adaptation of “An ENOEL Toolkit” (</a:t>
            </a:r>
            <a:r>
              <a:rPr lang="en" sz="800">
                <a:latin typeface="Open Sans"/>
                <a:ea typeface="Open Sans"/>
                <a:cs typeface="Open Sans"/>
                <a:sym typeface="Open Sans"/>
              </a:rPr>
              <a:t>v</a:t>
            </a:r>
            <a:r>
              <a:rPr b="0" i="0" lang="en" sz="800" u="none" cap="none" strike="noStrike">
                <a:solidFill>
                  <a:srgbClr val="000000"/>
                </a:solidFill>
                <a:latin typeface="Open Sans"/>
                <a:ea typeface="Open Sans"/>
                <a:cs typeface="Open Sans"/>
                <a:sym typeface="Open Sans"/>
              </a:rPr>
              <a:t>ersion 4) published as of </a:t>
            </a:r>
            <a:r>
              <a:rPr lang="en" sz="800">
                <a:latin typeface="Open Sans"/>
                <a:ea typeface="Open Sans"/>
                <a:cs typeface="Open Sans"/>
                <a:sym typeface="Open Sans"/>
              </a:rPr>
              <a:t>September </a:t>
            </a:r>
            <a:r>
              <a:rPr b="0" i="0" lang="en" sz="800" u="none" cap="none" strike="noStrike">
                <a:solidFill>
                  <a:srgbClr val="000000"/>
                </a:solidFill>
                <a:latin typeface="Open Sans"/>
                <a:ea typeface="Open Sans"/>
                <a:cs typeface="Open Sans"/>
                <a:sym typeface="Open Sans"/>
              </a:rPr>
              <a:t>202</a:t>
            </a:r>
            <a:r>
              <a:rPr lang="en" sz="800">
                <a:latin typeface="Open Sans"/>
                <a:ea typeface="Open Sans"/>
                <a:cs typeface="Open Sans"/>
                <a:sym typeface="Open Sans"/>
              </a:rPr>
              <a:t>4</a:t>
            </a:r>
            <a:r>
              <a:rPr b="0" i="0" lang="en" sz="800" u="sng" cap="none" strike="noStrike">
                <a:solidFill>
                  <a:schemeClr val="hlink"/>
                </a:solidFill>
                <a:latin typeface="Open Sans"/>
                <a:ea typeface="Open Sans"/>
                <a:cs typeface="Open Sans"/>
                <a:sym typeface="Open Sans"/>
                <a:hlinkClick r:id="rId7"/>
              </a:rPr>
              <a:t> </a:t>
            </a:r>
            <a:r>
              <a:rPr b="0" i="0" lang="en" sz="800" u="sng" cap="none" strike="noStrike">
                <a:solidFill>
                  <a:srgbClr val="004993"/>
                </a:solidFill>
                <a:latin typeface="Open Sans"/>
                <a:ea typeface="Open Sans"/>
                <a:cs typeface="Open Sans"/>
                <a:sym typeface="Open Sans"/>
                <a:hlinkClick r:id="rId8">
                  <a:extLst>
                    <a:ext uri="{A12FA001-AC4F-418D-AE19-62706E023703}">
                      <ahyp:hlinkClr val="tx"/>
                    </a:ext>
                  </a:extLst>
                </a:hlinkClick>
              </a:rPr>
              <a:t>here</a:t>
            </a:r>
            <a:r>
              <a:rPr b="0" i="0" lang="en" sz="800" u="none" cap="none" strike="noStrike">
                <a:solidFill>
                  <a:srgbClr val="000000"/>
                </a:solidFill>
                <a:latin typeface="Open Sans"/>
                <a:ea typeface="Open Sans"/>
                <a:cs typeface="Open Sans"/>
                <a:sym typeface="Open Sans"/>
              </a:rPr>
              <a:t> (the “Original Work”), licensed by</a:t>
            </a:r>
            <a:r>
              <a:rPr b="0" i="0" lang="en" sz="800" u="sng" cap="none" strike="noStrike">
                <a:solidFill>
                  <a:srgbClr val="000000"/>
                </a:solidFill>
                <a:latin typeface="Open Sans"/>
                <a:ea typeface="Open Sans"/>
                <a:cs typeface="Open Sans"/>
                <a:sym typeface="Open Sans"/>
                <a:hlinkClick r:id="rId9">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10">
                  <a:extLst>
                    <a:ext uri="{A12FA001-AC4F-418D-AE19-62706E023703}">
                      <ahyp:hlinkClr val="tx"/>
                    </a:ext>
                  </a:extLst>
                </a:hlinkClick>
              </a:rPr>
              <a:t>SPARC Europe</a:t>
            </a:r>
            <a:r>
              <a:rPr b="0" i="0" lang="en" sz="800" u="none" cap="none" strike="noStrike">
                <a:solidFill>
                  <a:srgbClr val="000000"/>
                </a:solidFill>
                <a:latin typeface="Open Sans"/>
                <a:ea typeface="Open Sans"/>
                <a:cs typeface="Open Sans"/>
                <a:sym typeface="Open Sans"/>
              </a:rPr>
              <a:t> (curated by</a:t>
            </a:r>
            <a:r>
              <a:rPr b="0" i="0" lang="en" sz="800" u="none" cap="none" strike="noStrike">
                <a:solidFill>
                  <a:srgbClr val="000000"/>
                </a:solidFill>
                <a:uFill>
                  <a:noFill/>
                </a:uFill>
                <a:latin typeface="Open Sans"/>
                <a:ea typeface="Open Sans"/>
                <a:cs typeface="Open Sans"/>
                <a:sym typeface="Open Sans"/>
                <a:hlinkClick r:id="rId11">
                  <a:extLst>
                    <a:ext uri="{A12FA001-AC4F-418D-AE19-62706E023703}">
                      <ahyp:hlinkClr val="tx"/>
                    </a:ext>
                  </a:extLst>
                </a:hlinkClick>
              </a:rPr>
              <a:t> </a:t>
            </a:r>
            <a:r>
              <a:rPr b="0" i="0" lang="en" sz="800" u="sng" cap="none" strike="noStrike">
                <a:solidFill>
                  <a:srgbClr val="2A6496"/>
                </a:solidFill>
                <a:latin typeface="Open Sans"/>
                <a:ea typeface="Open Sans"/>
                <a:cs typeface="Open Sans"/>
                <a:sym typeface="Open Sans"/>
                <a:hlinkClick r:id="rId12">
                  <a:extLst>
                    <a:ext uri="{A12FA001-AC4F-418D-AE19-62706E023703}">
                      <ahyp:hlinkClr val="tx"/>
                    </a:ext>
                  </a:extLst>
                </a:hlinkClick>
              </a:rPr>
              <a:t>The European Network of Open Education Librarians</a:t>
            </a:r>
            <a:r>
              <a:rPr b="0" i="0" lang="en" sz="800" u="none" cap="none" strike="noStrike">
                <a:solidFill>
                  <a:srgbClr val="333333"/>
                </a:solidFill>
                <a:latin typeface="Open Sans"/>
                <a:ea typeface="Open Sans"/>
                <a:cs typeface="Open Sans"/>
                <a:sym typeface="Open Sans"/>
              </a:rPr>
              <a:t>) </a:t>
            </a:r>
            <a:r>
              <a:rPr b="0" i="0" lang="en" sz="800" u="none" cap="none" strike="noStrike">
                <a:solidFill>
                  <a:srgbClr val="000000"/>
                </a:solidFill>
                <a:latin typeface="Open Sans"/>
                <a:ea typeface="Open Sans"/>
                <a:cs typeface="Open Sans"/>
                <a:sym typeface="Open Sans"/>
              </a:rPr>
              <a:t>under a</a:t>
            </a:r>
            <a:r>
              <a:rPr b="0" i="0" lang="en" sz="800" u="none" cap="none" strike="noStrike">
                <a:solidFill>
                  <a:srgbClr val="000000"/>
                </a:solidFill>
                <a:uFill>
                  <a:noFill/>
                </a:uFill>
                <a:latin typeface="Open Sans"/>
                <a:ea typeface="Open Sans"/>
                <a:cs typeface="Open Sans"/>
                <a:sym typeface="Open Sans"/>
                <a:hlinkClick r:id="rId13">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14">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This adaptation is made and published by SPARC EUROPE (the “Adapter”) under a</a:t>
            </a:r>
            <a:r>
              <a:rPr b="0" i="0" lang="en" sz="800" u="none" cap="none" strike="noStrike">
                <a:solidFill>
                  <a:srgbClr val="000000"/>
                </a:solidFill>
                <a:uFill>
                  <a:noFill/>
                </a:uFill>
                <a:latin typeface="Open Sans"/>
                <a:ea typeface="Open Sans"/>
                <a:cs typeface="Open Sans"/>
                <a:sym typeface="Open Sans"/>
                <a:hlinkClick r:id="rId15">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16">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The Adapter modified the Original Work in the following respects: translated the materials from English to Ukrainian.”</a:t>
            </a:r>
            <a:endParaRPr b="0" i="0" sz="800" u="none" cap="none" strike="noStrike">
              <a:solidFill>
                <a:srgbClr val="000000"/>
              </a:solidFill>
              <a:latin typeface="Open Sans"/>
              <a:ea typeface="Open Sans"/>
              <a:cs typeface="Open Sans"/>
              <a:sym typeface="Open Sans"/>
            </a:endParaRPr>
          </a:p>
          <a:p>
            <a:pPr indent="0" lvl="0" marL="0" marR="0" rtl="0" algn="ctr">
              <a:lnSpc>
                <a:spcPct val="115000"/>
              </a:lnSpc>
              <a:spcBef>
                <a:spcPts val="1200"/>
              </a:spcBef>
              <a:spcAft>
                <a:spcPts val="800"/>
              </a:spcAft>
              <a:buClr>
                <a:srgbClr val="000000"/>
              </a:buClr>
              <a:buSzPts val="800"/>
              <a:buFont typeface="Arial"/>
              <a:buNone/>
            </a:pPr>
            <a:r>
              <a:rPr b="0" i="0" lang="en" sz="800" u="none" cap="none" strike="noStrike">
                <a:solidFill>
                  <a:srgbClr val="000000"/>
                </a:solidFill>
                <a:latin typeface="Open Sans"/>
                <a:ea typeface="Open Sans"/>
                <a:cs typeface="Open Sans"/>
                <a:sym typeface="Open Sans"/>
              </a:rPr>
              <a:t>Special thanks to Tetiana Kolesnykova</a:t>
            </a:r>
            <a:r>
              <a:rPr lang="en" sz="800">
                <a:latin typeface="Open Sans"/>
                <a:ea typeface="Open Sans"/>
                <a:cs typeface="Open Sans"/>
                <a:sym typeface="Open Sans"/>
              </a:rPr>
              <a:t>,</a:t>
            </a:r>
            <a:r>
              <a:rPr b="0" i="0" lang="en" sz="800" u="none" cap="none" strike="noStrike">
                <a:solidFill>
                  <a:srgbClr val="000000"/>
                </a:solidFill>
                <a:latin typeface="Open Sans"/>
                <a:ea typeface="Open Sans"/>
                <a:cs typeface="Open Sans"/>
                <a:sym typeface="Open Sans"/>
              </a:rPr>
              <a:t> Tetiana Shcherbatiuk and Mira Buist-Zhuk for the Ukrainian translation.</a:t>
            </a:r>
            <a:endParaRPr b="0" i="0" sz="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4"/>
          <p:cNvSpPr txBox="1"/>
          <p:nvPr/>
        </p:nvSpPr>
        <p:spPr>
          <a:xfrm>
            <a:off x="3045326" y="780537"/>
            <a:ext cx="3999000" cy="1997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lang="en" sz="4000">
                <a:solidFill>
                  <a:srgbClr val="004993"/>
                </a:solidFill>
                <a:latin typeface="Open Sans"/>
                <a:ea typeface="Open Sans"/>
                <a:cs typeface="Open Sans"/>
                <a:sym typeface="Open Sans"/>
              </a:rPr>
              <a:t>BOP</a:t>
            </a:r>
            <a:endParaRPr b="1" i="0" sz="4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мають бути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доступними</a:t>
            </a:r>
            <a:endParaRPr b="1" i="0" sz="4000" u="none" cap="none" strike="noStrike">
              <a:solidFill>
                <a:srgbClr val="004993"/>
              </a:solidFill>
              <a:latin typeface="Open Sans"/>
              <a:ea typeface="Open Sans"/>
              <a:cs typeface="Open Sans"/>
              <a:sym typeface="Open Sans"/>
            </a:endParaRPr>
          </a:p>
        </p:txBody>
      </p:sp>
      <p:sp>
        <p:nvSpPr>
          <p:cNvPr id="120" name="Google Shape;120;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1" name="Google Shape;121;p4"/>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122" name="Google Shape;122;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3" name="Google Shape;123;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24" name="Google Shape;124;p4"/>
          <p:cNvSpPr txBox="1"/>
          <p:nvPr/>
        </p:nvSpPr>
        <p:spPr>
          <a:xfrm>
            <a:off x="672683" y="939784"/>
            <a:ext cx="2070600" cy="21666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2800"/>
              <a:buFont typeface="Arial"/>
              <a:buNone/>
            </a:pPr>
            <a:r>
              <a:rPr b="1" lang="en" sz="2800">
                <a:solidFill>
                  <a:schemeClr val="lt1"/>
                </a:solidFill>
                <a:latin typeface="Open Sans"/>
                <a:ea typeface="Open Sans"/>
                <a:cs typeface="Open Sans"/>
                <a:sym typeface="Open Sans"/>
              </a:rPr>
              <a:t>BOP</a:t>
            </a:r>
            <a:r>
              <a:rPr b="1" i="0" lang="en" sz="2800" u="none" cap="none" strike="noStrike">
                <a:solidFill>
                  <a:schemeClr val="lt1"/>
                </a:solidFill>
                <a:latin typeface="Open Sans"/>
                <a:ea typeface="Open Sans"/>
                <a:cs typeface="Open Sans"/>
                <a:sym typeface="Open Sans"/>
              </a:rPr>
              <a:t> –</a:t>
            </a:r>
            <a:r>
              <a:rPr b="1" i="0" lang="en" sz="3900" u="none" cap="none" strike="noStrike">
                <a:solidFill>
                  <a:schemeClr val="lt1"/>
                </a:solidFill>
                <a:latin typeface="Open Sans"/>
                <a:ea typeface="Open Sans"/>
                <a:cs typeface="Open Sans"/>
                <a:sym typeface="Open Sans"/>
              </a:rPr>
              <a:t> </a:t>
            </a:r>
            <a:r>
              <a:rPr b="1" i="0" lang="en" sz="12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chemeClr val="lt1"/>
                </a:solidFill>
                <a:latin typeface="Open Sans"/>
                <a:ea typeface="Open Sans"/>
                <a:cs typeface="Open Sans"/>
                <a:sym typeface="Open Sans"/>
              </a:rPr>
              <a:t> </a:t>
            </a:r>
            <a:r>
              <a:rPr b="1" i="0" lang="en" sz="1000" u="none" cap="none" strike="noStrike">
                <a:solidFill>
                  <a:schemeClr val="lt1"/>
                </a:solidFill>
                <a:latin typeface="Open Sans"/>
                <a:ea typeface="Open Sans"/>
                <a:cs typeface="Open Sans"/>
                <a:sym typeface="Open Sans"/>
              </a:rPr>
              <a:t>основи</a:t>
            </a:r>
            <a:endParaRPr b="1"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5"/>
          <p:cNvSpPr txBox="1"/>
          <p:nvPr/>
        </p:nvSpPr>
        <p:spPr>
          <a:xfrm>
            <a:off x="3015042" y="759989"/>
            <a:ext cx="3999000" cy="2120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200"/>
              <a:buFont typeface="Arial"/>
              <a:buNone/>
            </a:pPr>
            <a:r>
              <a:rPr b="1" lang="en" sz="3200">
                <a:solidFill>
                  <a:srgbClr val="004993"/>
                </a:solidFill>
                <a:latin typeface="Open Sans"/>
                <a:ea typeface="Open Sans"/>
                <a:cs typeface="Open Sans"/>
                <a:sym typeface="Open Sans"/>
              </a:rPr>
              <a:t>BOP</a:t>
            </a:r>
            <a:r>
              <a:rPr b="1" i="0" lang="en" sz="32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004993"/>
                </a:solidFill>
                <a:latin typeface="Open Sans"/>
                <a:ea typeface="Open Sans"/>
                <a:cs typeface="Open Sans"/>
                <a:sym typeface="Open Sans"/>
              </a:rPr>
              <a:t>мають бути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004993"/>
                </a:solidFill>
                <a:latin typeface="Open Sans"/>
                <a:ea typeface="Open Sans"/>
                <a:cs typeface="Open Sans"/>
                <a:sym typeface="Open Sans"/>
              </a:rPr>
              <a:t>багаторазового використання</a:t>
            </a:r>
            <a:endParaRPr b="1" i="0" sz="3200" u="none" cap="none" strike="noStrike">
              <a:solidFill>
                <a:srgbClr val="004993"/>
              </a:solidFill>
              <a:latin typeface="Open Sans"/>
              <a:ea typeface="Open Sans"/>
              <a:cs typeface="Open Sans"/>
              <a:sym typeface="Open Sans"/>
            </a:endParaRPr>
          </a:p>
        </p:txBody>
      </p:sp>
      <p:sp>
        <p:nvSpPr>
          <p:cNvPr id="130" name="Google Shape;13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1" name="Google Shape;131;p5"/>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132" name="Google Shape;132;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3" name="Google Shape;133;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34" name="Google Shape;134;p5"/>
          <p:cNvSpPr txBox="1"/>
          <p:nvPr/>
        </p:nvSpPr>
        <p:spPr>
          <a:xfrm>
            <a:off x="667546" y="939784"/>
            <a:ext cx="2070600" cy="21666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2800"/>
              <a:buFont typeface="Arial"/>
              <a:buNone/>
            </a:pPr>
            <a:r>
              <a:rPr b="1" lang="en" sz="2800">
                <a:solidFill>
                  <a:schemeClr val="lt1"/>
                </a:solidFill>
                <a:latin typeface="Open Sans"/>
                <a:ea typeface="Open Sans"/>
                <a:cs typeface="Open Sans"/>
                <a:sym typeface="Open Sans"/>
              </a:rPr>
              <a:t>BOP</a:t>
            </a:r>
            <a:r>
              <a:rPr b="1" i="0" lang="en" sz="2800" u="none" cap="none" strike="noStrike">
                <a:solidFill>
                  <a:schemeClr val="lt1"/>
                </a:solidFill>
                <a:latin typeface="Open Sans"/>
                <a:ea typeface="Open Sans"/>
                <a:cs typeface="Open Sans"/>
                <a:sym typeface="Open Sans"/>
              </a:rPr>
              <a:t> –</a:t>
            </a:r>
            <a:r>
              <a:rPr b="1" i="0" lang="en" sz="3900" u="none" cap="none" strike="noStrike">
                <a:solidFill>
                  <a:schemeClr val="lt1"/>
                </a:solidFill>
                <a:latin typeface="Open Sans"/>
                <a:ea typeface="Open Sans"/>
                <a:cs typeface="Open Sans"/>
                <a:sym typeface="Open Sans"/>
              </a:rPr>
              <a:t> </a:t>
            </a:r>
            <a:r>
              <a:rPr b="1" i="0" lang="en" sz="12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chemeClr val="lt1"/>
                </a:solidFill>
                <a:latin typeface="Open Sans"/>
                <a:ea typeface="Open Sans"/>
                <a:cs typeface="Open Sans"/>
                <a:sym typeface="Open Sans"/>
              </a:rPr>
              <a:t> </a:t>
            </a:r>
            <a:r>
              <a:rPr b="1" i="0" lang="en" sz="1000" u="none" cap="none" strike="noStrike">
                <a:solidFill>
                  <a:schemeClr val="lt1"/>
                </a:solidFill>
                <a:latin typeface="Open Sans"/>
                <a:ea typeface="Open Sans"/>
                <a:cs typeface="Open Sans"/>
                <a:sym typeface="Open Sans"/>
              </a:rPr>
              <a:t>основи</a:t>
            </a:r>
            <a:endParaRPr b="1" i="0" sz="10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40" name="Google Shape;140;p6"/>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cxnSp>
        <p:nvCxnSpPr>
          <p:cNvPr id="141" name="Google Shape;141;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42" name="Google Shape;142;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43" name="Google Shape;143;p6"/>
          <p:cNvSpPr txBox="1"/>
          <p:nvPr/>
        </p:nvSpPr>
        <p:spPr>
          <a:xfrm>
            <a:off x="124383" y="223107"/>
            <a:ext cx="1475100" cy="1104600"/>
          </a:xfrm>
          <a:prstGeom prst="rect">
            <a:avLst/>
          </a:prstGeom>
          <a:noFill/>
          <a:ln>
            <a:noFill/>
          </a:ln>
        </p:spPr>
        <p:txBody>
          <a:bodyPr anchorCtr="0" anchor="t" bIns="112500" lIns="112500" spcFirstLastPara="1" rIns="112500" wrap="square" tIns="112500">
            <a:spAutoFit/>
          </a:bodyPr>
          <a:lstStyle/>
          <a:p>
            <a:pPr indent="0" lvl="0" marL="0" marR="0" rtl="0" algn="ctr">
              <a:lnSpc>
                <a:spcPct val="100000"/>
              </a:lnSpc>
              <a:spcBef>
                <a:spcPts val="0"/>
              </a:spcBef>
              <a:spcAft>
                <a:spcPts val="0"/>
              </a:spcAft>
              <a:buClr>
                <a:srgbClr val="000000"/>
              </a:buClr>
              <a:buSzPts val="1600"/>
              <a:buFont typeface="Arial"/>
              <a:buNone/>
            </a:pPr>
            <a:r>
              <a:rPr b="1" lang="en" sz="1600">
                <a:solidFill>
                  <a:schemeClr val="lt1"/>
                </a:solidFill>
                <a:latin typeface="Open Sans"/>
                <a:ea typeface="Open Sans"/>
                <a:cs typeface="Open Sans"/>
                <a:sym typeface="Open Sans"/>
              </a:rPr>
              <a:t>BOP</a:t>
            </a:r>
            <a:r>
              <a:rPr b="1" i="0" lang="en" sz="1600" u="none" cap="none" strike="noStrike">
                <a:solidFill>
                  <a:schemeClr val="lt1"/>
                </a:solidFill>
                <a:latin typeface="Open Sans"/>
                <a:ea typeface="Open Sans"/>
                <a:cs typeface="Open Sans"/>
                <a:sym typeface="Open Sans"/>
              </a:rPr>
              <a:t> –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1" i="0" lang="en" sz="900" u="none" cap="none" strike="noStrike">
                <a:solidFill>
                  <a:schemeClr val="lt1"/>
                </a:solidFill>
                <a:latin typeface="Open Sans"/>
                <a:ea typeface="Open Sans"/>
                <a:cs typeface="Open Sans"/>
                <a:sym typeface="Open Sans"/>
              </a:rPr>
              <a:t>ВІДКРИТІ ОСВІТНІ</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1" i="0" lang="en" sz="900" u="none" cap="none" strike="noStrike">
                <a:solidFill>
                  <a:schemeClr val="lt1"/>
                </a:solidFill>
                <a:latin typeface="Open Sans"/>
                <a:ea typeface="Open Sans"/>
                <a:cs typeface="Open Sans"/>
                <a:sym typeface="Open Sans"/>
              </a:rPr>
              <a:t>РЕСУРСИ</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chemeClr val="lt1"/>
                </a:solidFill>
                <a:latin typeface="Open Sans"/>
                <a:ea typeface="Open Sans"/>
                <a:cs typeface="Open Sans"/>
                <a:sym typeface="Open Sans"/>
              </a:rPr>
              <a:t> </a:t>
            </a:r>
            <a:r>
              <a:rPr b="1" i="0" lang="en" sz="800" u="none" cap="none" strike="noStrike">
                <a:solidFill>
                  <a:schemeClr val="lt1"/>
                </a:solidFill>
                <a:latin typeface="Open Sans"/>
                <a:ea typeface="Open Sans"/>
                <a:cs typeface="Open Sans"/>
                <a:sym typeface="Open Sans"/>
              </a:rPr>
              <a:t>основи</a:t>
            </a:r>
            <a:endParaRPr b="1" i="0" sz="800" u="none" cap="none" strike="noStrike">
              <a:solidFill>
                <a:schemeClr val="lt1"/>
              </a:solidFill>
              <a:latin typeface="Open Sans"/>
              <a:ea typeface="Open Sans"/>
              <a:cs typeface="Open Sans"/>
              <a:sym typeface="Open Sans"/>
            </a:endParaRPr>
          </a:p>
        </p:txBody>
      </p:sp>
      <p:sp>
        <p:nvSpPr>
          <p:cNvPr id="144" name="Google Shape;144;p6"/>
          <p:cNvSpPr txBox="1"/>
          <p:nvPr/>
        </p:nvSpPr>
        <p:spPr>
          <a:xfrm>
            <a:off x="1809157" y="2708413"/>
            <a:ext cx="5033400" cy="692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Рекомендація ЮНЕСКО щодо відкритих освітніх ресурсів </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(UNESCO Recommendation on Open Educational Resources)</a:t>
            </a:r>
            <a:endParaRPr b="1" i="0" sz="11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 sz="1100" u="sng" cap="none" strike="noStrike">
                <a:solidFill>
                  <a:schemeClr val="hlink"/>
                </a:solidFill>
                <a:latin typeface="Open Sans"/>
                <a:ea typeface="Open Sans"/>
                <a:cs typeface="Open Sans"/>
                <a:sym typeface="Open Sans"/>
                <a:hlinkClick r:id="rId5"/>
              </a:rPr>
              <a:t>https://tinyurl.com/openedrec</a:t>
            </a:r>
            <a:r>
              <a:rPr b="0" i="0" lang="en" sz="1100" u="none" cap="none" strike="noStrike">
                <a:solidFill>
                  <a:srgbClr val="45BEDF"/>
                </a:solidFill>
                <a:latin typeface="Open Sans"/>
                <a:ea typeface="Open Sans"/>
                <a:cs typeface="Open Sans"/>
                <a:sym typeface="Open Sans"/>
              </a:rPr>
              <a:t> </a:t>
            </a:r>
            <a:endParaRPr b="1" i="0" sz="1100" u="none" cap="none" strike="noStrike">
              <a:solidFill>
                <a:srgbClr val="45BEDF"/>
              </a:solidFill>
              <a:latin typeface="Open Sans"/>
              <a:ea typeface="Open Sans"/>
              <a:cs typeface="Open Sans"/>
              <a:sym typeface="Open Sans"/>
            </a:endParaRPr>
          </a:p>
        </p:txBody>
      </p:sp>
      <p:sp>
        <p:nvSpPr>
          <p:cNvPr id="145" name="Google Shape;145;p6"/>
          <p:cNvSpPr txBox="1"/>
          <p:nvPr/>
        </p:nvSpPr>
        <p:spPr>
          <a:xfrm>
            <a:off x="1809158" y="306873"/>
            <a:ext cx="5527800" cy="55396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Що таке відкриті ліцензії?</a:t>
            </a:r>
            <a:endParaRPr b="1" i="0" sz="2400" u="none" cap="none" strike="noStrike">
              <a:solidFill>
                <a:srgbClr val="004993"/>
              </a:solidFill>
              <a:latin typeface="Open Sans"/>
              <a:ea typeface="Open Sans"/>
              <a:cs typeface="Open Sans"/>
              <a:sym typeface="Open Sans"/>
            </a:endParaRPr>
          </a:p>
        </p:txBody>
      </p:sp>
      <p:sp>
        <p:nvSpPr>
          <p:cNvPr id="146" name="Google Shape;146;p6"/>
          <p:cNvSpPr txBox="1"/>
          <p:nvPr/>
        </p:nvSpPr>
        <p:spPr>
          <a:xfrm>
            <a:off x="1809157" y="958136"/>
            <a:ext cx="55278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0" i="0" lang="en" sz="1600" u="none" cap="none" strike="noStrike">
                <a:solidFill>
                  <a:srgbClr val="004993"/>
                </a:solidFill>
                <a:latin typeface="Open Sans"/>
                <a:ea typeface="Open Sans"/>
                <a:cs typeface="Open Sans"/>
                <a:sym typeface="Open Sans"/>
              </a:rPr>
              <a:t>“Відкриті ліцензії поважають права інтелектуальної власності власника авторських прав і надають дозволи громадськості на доступ, повторне використання, перепризначення, адаптацію та розповсюдження освітніх матеріалів.”</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